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13.jpg" ContentType="image/jpeg"/>
  <Override PartName="/ppt/media/image15.jpg" ContentType="image/jpe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6" r:id="rId2"/>
    <p:sldId id="257" r:id="rId3"/>
    <p:sldId id="258" r:id="rId4"/>
    <p:sldId id="259" r:id="rId5"/>
    <p:sldId id="296" r:id="rId6"/>
    <p:sldId id="282" r:id="rId7"/>
    <p:sldId id="298" r:id="rId8"/>
    <p:sldId id="261" r:id="rId9"/>
    <p:sldId id="263" r:id="rId10"/>
    <p:sldId id="264" r:id="rId11"/>
    <p:sldId id="265" r:id="rId12"/>
    <p:sldId id="283" r:id="rId13"/>
    <p:sldId id="299" r:id="rId14"/>
    <p:sldId id="294" r:id="rId15"/>
    <p:sldId id="270" r:id="rId16"/>
    <p:sldId id="271" r:id="rId17"/>
    <p:sldId id="272" r:id="rId18"/>
    <p:sldId id="273" r:id="rId19"/>
    <p:sldId id="274" r:id="rId20"/>
    <p:sldId id="275" r:id="rId21"/>
    <p:sldId id="292" r:id="rId22"/>
    <p:sldId id="260" r:id="rId23"/>
    <p:sldId id="291" r:id="rId24"/>
    <p:sldId id="286" r:id="rId25"/>
    <p:sldId id="293" r:id="rId26"/>
    <p:sldId id="281" r:id="rId27"/>
    <p:sldId id="295" r:id="rId28"/>
    <p:sldId id="300" r:id="rId29"/>
    <p:sldId id="285" r:id="rId30"/>
    <p:sldId id="301" r:id="rId31"/>
    <p:sldId id="277" r:id="rId32"/>
    <p:sldId id="302" r:id="rId33"/>
    <p:sldId id="303" r:id="rId34"/>
    <p:sldId id="304" r:id="rId35"/>
    <p:sldId id="305" r:id="rId36"/>
    <p:sldId id="306" r:id="rId37"/>
    <p:sldId id="307" r:id="rId38"/>
    <p:sldId id="287" r:id="rId39"/>
    <p:sldId id="278" r:id="rId40"/>
    <p:sldId id="279" r:id="rId41"/>
    <p:sldId id="297" r:id="rId42"/>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7EBFC3-BFB1-4174-B6C8-4F398759B868}" v="89" dt="2024-04-19T19:22:35.98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874"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57434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411325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6F15528-21DE-4FAA-801E-634DDDAF4B2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39872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65772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F15528-21DE-4FAA-801E-634DDDAF4B2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6635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359348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677115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29039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6711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839465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222077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4/19/2024</a:t>
            </a:fld>
            <a:endParaRPr lang="en-US"/>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65192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323090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4/19/2024</a:t>
            </a:fld>
            <a:endParaRPr lang="en-US"/>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67085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28849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986340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t>4/19/2024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375140167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016/j.pmatsci.2020.100752" TargetMode="External"/><Relationship Id="rId2" Type="http://schemas.openxmlformats.org/officeDocument/2006/relationships/hyperlink" Target="https://doi.org/10.1016/S0921-5093(02)00199-5" TargetMode="External"/><Relationship Id="rId1" Type="http://schemas.openxmlformats.org/officeDocument/2006/relationships/slideLayout" Target="../slideLayouts/slideLayout2.xml"/><Relationship Id="rId6" Type="http://schemas.openxmlformats.org/officeDocument/2006/relationships/hyperlink" Target="http://doi.org/10.1007/s11665-021-05893-z" TargetMode="External"/><Relationship Id="rId5" Type="http://schemas.openxmlformats.org/officeDocument/2006/relationships/hyperlink" Target="https://doi.org/10.1016/j.jmrt.2021.08.087" TargetMode="External"/><Relationship Id="rId4" Type="http://schemas.openxmlformats.org/officeDocument/2006/relationships/hyperlink" Target="https://doi.org/10.1016/j.msea.2015.12.103"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016/j.msea.2010.11.065" TargetMode="External"/><Relationship Id="rId2" Type="http://schemas.openxmlformats.org/officeDocument/2006/relationships/hyperlink" Target="https://ijaem.net/issue_dcp/Friction%20Stir%20Processing%20OFAZ91%20Magnesium%20Alloy%20and%20Effect%20of%20Process%20Parameters.pdf" TargetMode="External"/><Relationship Id="rId1" Type="http://schemas.openxmlformats.org/officeDocument/2006/relationships/slideLayout" Target="../slideLayouts/slideLayout7.xml"/><Relationship Id="rId6" Type="http://schemas.openxmlformats.org/officeDocument/2006/relationships/hyperlink" Target="https://doi.org/10.1016/S1003-6326(20)65264-5" TargetMode="External"/><Relationship Id="rId5" Type="http://schemas.openxmlformats.org/officeDocument/2006/relationships/hyperlink" Target="https://doi.org/10.1007/s00170-012-3971-0" TargetMode="External"/><Relationship Id="rId4" Type="http://schemas.openxmlformats.org/officeDocument/2006/relationships/hyperlink" Target="https://doi.org/10.1016/j.matpr.2020.10.920"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964" y="461848"/>
            <a:ext cx="10390836" cy="2841162"/>
          </a:xfrm>
          <a:prstGeom prst="rect">
            <a:avLst/>
          </a:prstGeom>
        </p:spPr>
        <p:txBody>
          <a:bodyPr vert="horz" wrap="square" lIns="0" tIns="83185" rIns="0" bIns="0" rtlCol="0">
            <a:spAutoFit/>
          </a:bodyPr>
          <a:lstStyle/>
          <a:p>
            <a:pPr marL="12700" marR="5080" algn="ctr">
              <a:lnSpc>
                <a:spcPts val="4320"/>
              </a:lnSpc>
              <a:spcBef>
                <a:spcPts val="655"/>
              </a:spcBef>
            </a:pPr>
            <a:r>
              <a:rPr sz="4000" spc="5" dirty="0">
                <a:latin typeface="Times New Roman" panose="02020603050405020304" pitchFamily="18" charset="0"/>
                <a:cs typeface="Times New Roman" panose="02020603050405020304" pitchFamily="18" charset="0"/>
              </a:rPr>
              <a:t>EXPERIMEN</a:t>
            </a:r>
            <a:r>
              <a:rPr sz="4000" spc="-340" dirty="0">
                <a:latin typeface="Times New Roman" panose="02020603050405020304" pitchFamily="18" charset="0"/>
                <a:cs typeface="Times New Roman" panose="02020603050405020304" pitchFamily="18" charset="0"/>
              </a:rPr>
              <a:t>T</a:t>
            </a:r>
            <a:r>
              <a:rPr sz="4000" spc="5" dirty="0">
                <a:latin typeface="Times New Roman" panose="02020603050405020304" pitchFamily="18" charset="0"/>
                <a:cs typeface="Times New Roman" panose="02020603050405020304" pitchFamily="18" charset="0"/>
              </a:rPr>
              <a:t>AL</a:t>
            </a:r>
            <a:r>
              <a:rPr sz="4000" spc="-229" dirty="0">
                <a:latin typeface="Times New Roman" panose="02020603050405020304" pitchFamily="18" charset="0"/>
                <a:cs typeface="Times New Roman" panose="02020603050405020304" pitchFamily="18" charset="0"/>
              </a:rPr>
              <a:t> </a:t>
            </a:r>
            <a:r>
              <a:rPr sz="4000" dirty="0">
                <a:latin typeface="Times New Roman" panose="02020603050405020304" pitchFamily="18" charset="0"/>
                <a:cs typeface="Times New Roman" panose="02020603050405020304" pitchFamily="18" charset="0"/>
              </a:rPr>
              <a:t>I</a:t>
            </a:r>
            <a:r>
              <a:rPr sz="4000" spc="15" dirty="0">
                <a:latin typeface="Times New Roman" panose="02020603050405020304" pitchFamily="18" charset="0"/>
                <a:cs typeface="Times New Roman" panose="02020603050405020304" pitchFamily="18" charset="0"/>
              </a:rPr>
              <a:t>N</a:t>
            </a:r>
            <a:r>
              <a:rPr sz="4000" spc="5" dirty="0">
                <a:latin typeface="Times New Roman" panose="02020603050405020304" pitchFamily="18" charset="0"/>
                <a:cs typeface="Times New Roman" panose="02020603050405020304" pitchFamily="18" charset="0"/>
              </a:rPr>
              <a:t>VEST</a:t>
            </a:r>
            <a:r>
              <a:rPr sz="4000" spc="10" dirty="0">
                <a:latin typeface="Times New Roman" panose="02020603050405020304" pitchFamily="18" charset="0"/>
                <a:cs typeface="Times New Roman" panose="02020603050405020304" pitchFamily="18" charset="0"/>
              </a:rPr>
              <a:t>I</a:t>
            </a:r>
            <a:r>
              <a:rPr sz="4000" spc="-15" dirty="0">
                <a:latin typeface="Times New Roman" panose="02020603050405020304" pitchFamily="18" charset="0"/>
                <a:cs typeface="Times New Roman" panose="02020603050405020304" pitchFamily="18" charset="0"/>
              </a:rPr>
              <a:t>G</a:t>
            </a:r>
            <a:r>
              <a:rPr sz="4000" spc="-445" dirty="0">
                <a:latin typeface="Times New Roman" panose="02020603050405020304" pitchFamily="18" charset="0"/>
                <a:cs typeface="Times New Roman" panose="02020603050405020304" pitchFamily="18" charset="0"/>
              </a:rPr>
              <a:t>A</a:t>
            </a:r>
            <a:r>
              <a:rPr sz="4000" spc="-25" dirty="0">
                <a:latin typeface="Times New Roman" panose="02020603050405020304" pitchFamily="18" charset="0"/>
                <a:cs typeface="Times New Roman" panose="02020603050405020304" pitchFamily="18" charset="0"/>
              </a:rPr>
              <a:t>T</a:t>
            </a:r>
            <a:r>
              <a:rPr sz="4000" spc="5" dirty="0">
                <a:latin typeface="Times New Roman" panose="02020603050405020304" pitchFamily="18" charset="0"/>
                <a:cs typeface="Times New Roman" panose="02020603050405020304" pitchFamily="18" charset="0"/>
              </a:rPr>
              <a:t>ION</a:t>
            </a:r>
            <a:r>
              <a:rPr sz="4000" spc="-90" dirty="0">
                <a:latin typeface="Times New Roman" panose="02020603050405020304" pitchFamily="18" charset="0"/>
                <a:cs typeface="Times New Roman" panose="02020603050405020304" pitchFamily="18" charset="0"/>
              </a:rPr>
              <a:t> </a:t>
            </a:r>
            <a:r>
              <a:rPr sz="4000" dirty="0">
                <a:latin typeface="Times New Roman" panose="02020603050405020304" pitchFamily="18" charset="0"/>
                <a:cs typeface="Times New Roman" panose="02020603050405020304" pitchFamily="18" charset="0"/>
              </a:rPr>
              <a:t>ON  </a:t>
            </a:r>
            <a:r>
              <a:rPr sz="4000" spc="5" dirty="0">
                <a:latin typeface="Times New Roman" panose="02020603050405020304" pitchFamily="18" charset="0"/>
                <a:cs typeface="Times New Roman" panose="02020603050405020304" pitchFamily="18" charset="0"/>
              </a:rPr>
              <a:t>MECHANICAL </a:t>
            </a:r>
            <a:r>
              <a:rPr lang="en-US" sz="4000" spc="-20" dirty="0">
                <a:latin typeface="Times New Roman" panose="02020603050405020304" pitchFamily="18" charset="0"/>
                <a:cs typeface="Times New Roman" panose="02020603050405020304" pitchFamily="18" charset="0"/>
              </a:rPr>
              <a:t>AND WEAR CHARACTERSTATICS</a:t>
            </a:r>
            <a:r>
              <a:rPr sz="4000" spc="5" dirty="0">
                <a:latin typeface="Times New Roman" panose="02020603050405020304" pitchFamily="18" charset="0"/>
                <a:cs typeface="Times New Roman" panose="02020603050405020304" pitchFamily="18" charset="0"/>
              </a:rPr>
              <a:t> </a:t>
            </a:r>
            <a:r>
              <a:rPr lang="en-US" sz="4000" spc="5" dirty="0">
                <a:latin typeface="Times New Roman" panose="02020603050405020304" pitchFamily="18" charset="0"/>
                <a:cs typeface="Times New Roman" panose="02020603050405020304" pitchFamily="18" charset="0"/>
              </a:rPr>
              <a:t>OF</a:t>
            </a:r>
            <a:r>
              <a:rPr sz="4000" spc="10" dirty="0">
                <a:latin typeface="Times New Roman" panose="02020603050405020304" pitchFamily="18" charset="0"/>
                <a:cs typeface="Times New Roman" panose="02020603050405020304" pitchFamily="18" charset="0"/>
              </a:rPr>
              <a:t> </a:t>
            </a:r>
            <a:r>
              <a:rPr lang="en-US" sz="4000" spc="10" dirty="0">
                <a:latin typeface="Times New Roman" panose="02020603050405020304" pitchFamily="18" charset="0"/>
                <a:cs typeface="Times New Roman" panose="02020603050405020304" pitchFamily="18" charset="0"/>
              </a:rPr>
              <a:t>AZ91 HYBRID</a:t>
            </a:r>
            <a:r>
              <a:rPr sz="4000" spc="5" dirty="0">
                <a:latin typeface="Times New Roman" panose="02020603050405020304" pitchFamily="18" charset="0"/>
                <a:cs typeface="Times New Roman" panose="02020603050405020304" pitchFamily="18" charset="0"/>
              </a:rPr>
              <a:t> </a:t>
            </a:r>
            <a:r>
              <a:rPr sz="4000" dirty="0">
                <a:latin typeface="Times New Roman" panose="02020603050405020304" pitchFamily="18" charset="0"/>
                <a:cs typeface="Times New Roman" panose="02020603050405020304" pitchFamily="18" charset="0"/>
              </a:rPr>
              <a:t>COMPOSITES </a:t>
            </a:r>
            <a:r>
              <a:rPr sz="4000" spc="5" dirty="0">
                <a:latin typeface="Times New Roman" panose="02020603050405020304" pitchFamily="18" charset="0"/>
                <a:cs typeface="Times New Roman" panose="02020603050405020304" pitchFamily="18" charset="0"/>
              </a:rPr>
              <a:t>PRODUCED </a:t>
            </a:r>
            <a:r>
              <a:rPr sz="4000" spc="-985" dirty="0">
                <a:latin typeface="Times New Roman" panose="02020603050405020304" pitchFamily="18" charset="0"/>
                <a:cs typeface="Times New Roman" panose="02020603050405020304" pitchFamily="18" charset="0"/>
              </a:rPr>
              <a:t> </a:t>
            </a:r>
            <a:r>
              <a:rPr sz="4000" spc="5" dirty="0">
                <a:latin typeface="Times New Roman" panose="02020603050405020304" pitchFamily="18" charset="0"/>
                <a:cs typeface="Times New Roman" panose="02020603050405020304" pitchFamily="18" charset="0"/>
              </a:rPr>
              <a:t>THROUGH</a:t>
            </a:r>
            <a:r>
              <a:rPr sz="4000" spc="-90" dirty="0">
                <a:latin typeface="Times New Roman" panose="02020603050405020304" pitchFamily="18" charset="0"/>
                <a:cs typeface="Times New Roman" panose="02020603050405020304" pitchFamily="18" charset="0"/>
              </a:rPr>
              <a:t> </a:t>
            </a:r>
            <a:r>
              <a:rPr sz="4000" spc="5" dirty="0">
                <a:latin typeface="Times New Roman" panose="02020603050405020304" pitchFamily="18" charset="0"/>
                <a:cs typeface="Times New Roman" panose="02020603050405020304" pitchFamily="18" charset="0"/>
              </a:rPr>
              <a:t>FRICTION</a:t>
            </a:r>
            <a:r>
              <a:rPr sz="4000" spc="-75" dirty="0">
                <a:latin typeface="Times New Roman" panose="02020603050405020304" pitchFamily="18" charset="0"/>
                <a:cs typeface="Times New Roman" panose="02020603050405020304" pitchFamily="18" charset="0"/>
              </a:rPr>
              <a:t> </a:t>
            </a:r>
            <a:r>
              <a:rPr sz="4000" dirty="0">
                <a:latin typeface="Times New Roman" panose="02020603050405020304" pitchFamily="18" charset="0"/>
                <a:cs typeface="Times New Roman" panose="02020603050405020304" pitchFamily="18" charset="0"/>
              </a:rPr>
              <a:t>STIR</a:t>
            </a:r>
            <a:r>
              <a:rPr sz="4000" spc="-60" dirty="0">
                <a:latin typeface="Times New Roman" panose="02020603050405020304" pitchFamily="18" charset="0"/>
                <a:cs typeface="Times New Roman" panose="02020603050405020304" pitchFamily="18" charset="0"/>
              </a:rPr>
              <a:t> </a:t>
            </a:r>
            <a:r>
              <a:rPr sz="4000" spc="5" dirty="0">
                <a:latin typeface="Times New Roman" panose="02020603050405020304" pitchFamily="18" charset="0"/>
                <a:cs typeface="Times New Roman" panose="02020603050405020304" pitchFamily="18" charset="0"/>
              </a:rPr>
              <a:t>PROCESSING</a:t>
            </a:r>
            <a:endParaRPr sz="40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1015047" y="3303010"/>
            <a:ext cx="10161905" cy="3176270"/>
          </a:xfrm>
          <a:prstGeom prst="rect">
            <a:avLst/>
          </a:prstGeom>
        </p:spPr>
        <p:txBody>
          <a:bodyPr vert="horz" wrap="square" lIns="0" tIns="74930" rIns="0" bIns="0" rtlCol="0">
            <a:spAutoFit/>
          </a:bodyPr>
          <a:lstStyle/>
          <a:p>
            <a:pPr marL="12700">
              <a:lnSpc>
                <a:spcPct val="100000"/>
              </a:lnSpc>
              <a:spcBef>
                <a:spcPts val="590"/>
              </a:spcBef>
            </a:pPr>
            <a:r>
              <a:rPr sz="2400" spc="-50" dirty="0">
                <a:latin typeface="Times New Roman"/>
                <a:cs typeface="Times New Roman"/>
              </a:rPr>
              <a:t>Team</a:t>
            </a:r>
            <a:r>
              <a:rPr sz="2400" spc="-35" dirty="0">
                <a:latin typeface="Times New Roman"/>
                <a:cs typeface="Times New Roman"/>
              </a:rPr>
              <a:t> </a:t>
            </a:r>
            <a:r>
              <a:rPr sz="2400" spc="-5" dirty="0">
                <a:latin typeface="Times New Roman"/>
                <a:cs typeface="Times New Roman"/>
              </a:rPr>
              <a:t>Members</a:t>
            </a:r>
            <a:endParaRPr sz="2400" dirty="0">
              <a:latin typeface="Times New Roman"/>
              <a:cs typeface="Times New Roman"/>
            </a:endParaRPr>
          </a:p>
          <a:p>
            <a:pPr marL="356870" indent="-344805">
              <a:lnSpc>
                <a:spcPct val="100000"/>
              </a:lnSpc>
              <a:spcBef>
                <a:spcPts val="465"/>
              </a:spcBef>
              <a:buFont typeface="Arial MT"/>
              <a:buChar char="•"/>
              <a:tabLst>
                <a:tab pos="356870" algn="l"/>
                <a:tab pos="357505" algn="l"/>
              </a:tabLst>
            </a:pPr>
            <a:r>
              <a:rPr sz="2200" dirty="0">
                <a:latin typeface="Times New Roman"/>
                <a:cs typeface="Times New Roman"/>
              </a:rPr>
              <a:t>Shaik</a:t>
            </a:r>
            <a:r>
              <a:rPr sz="2200" spc="-20" dirty="0">
                <a:latin typeface="Times New Roman"/>
                <a:cs typeface="Times New Roman"/>
              </a:rPr>
              <a:t> </a:t>
            </a:r>
            <a:r>
              <a:rPr sz="2200" spc="-5" dirty="0">
                <a:latin typeface="Times New Roman"/>
                <a:cs typeface="Times New Roman"/>
              </a:rPr>
              <a:t>Mohammed</a:t>
            </a:r>
            <a:r>
              <a:rPr sz="2200" dirty="0">
                <a:latin typeface="Times New Roman"/>
                <a:cs typeface="Times New Roman"/>
              </a:rPr>
              <a:t> Sadiq</a:t>
            </a:r>
            <a:r>
              <a:rPr sz="2200" spc="-25" dirty="0">
                <a:latin typeface="Times New Roman"/>
                <a:cs typeface="Times New Roman"/>
              </a:rPr>
              <a:t> </a:t>
            </a:r>
            <a:r>
              <a:rPr sz="2200" dirty="0">
                <a:latin typeface="Times New Roman"/>
                <a:cs typeface="Times New Roman"/>
              </a:rPr>
              <a:t>(21765A0334)</a:t>
            </a:r>
          </a:p>
          <a:p>
            <a:pPr marL="356870" indent="-344805">
              <a:lnSpc>
                <a:spcPct val="100000"/>
              </a:lnSpc>
              <a:spcBef>
                <a:spcPts val="484"/>
              </a:spcBef>
              <a:buFont typeface="Arial MT"/>
              <a:buChar char="•"/>
              <a:tabLst>
                <a:tab pos="356870" algn="l"/>
                <a:tab pos="357505" algn="l"/>
              </a:tabLst>
            </a:pPr>
            <a:r>
              <a:rPr sz="2200" dirty="0">
                <a:latin typeface="Times New Roman"/>
                <a:cs typeface="Times New Roman"/>
              </a:rPr>
              <a:t>Pathan</a:t>
            </a:r>
            <a:r>
              <a:rPr sz="2200" spc="-50" dirty="0">
                <a:latin typeface="Times New Roman"/>
                <a:cs typeface="Times New Roman"/>
              </a:rPr>
              <a:t> </a:t>
            </a:r>
            <a:r>
              <a:rPr sz="2200" spc="5" dirty="0">
                <a:latin typeface="Times New Roman"/>
                <a:cs typeface="Times New Roman"/>
              </a:rPr>
              <a:t>Mastan</a:t>
            </a:r>
            <a:r>
              <a:rPr sz="2200" spc="-50" dirty="0">
                <a:latin typeface="Times New Roman"/>
                <a:cs typeface="Times New Roman"/>
              </a:rPr>
              <a:t> </a:t>
            </a:r>
            <a:r>
              <a:rPr sz="2200" spc="5" dirty="0">
                <a:latin typeface="Times New Roman"/>
                <a:cs typeface="Times New Roman"/>
              </a:rPr>
              <a:t>Khan</a:t>
            </a:r>
            <a:r>
              <a:rPr sz="2200" spc="-50" dirty="0">
                <a:latin typeface="Times New Roman"/>
                <a:cs typeface="Times New Roman"/>
              </a:rPr>
              <a:t> </a:t>
            </a:r>
            <a:r>
              <a:rPr sz="2200" dirty="0">
                <a:latin typeface="Times New Roman"/>
                <a:cs typeface="Times New Roman"/>
              </a:rPr>
              <a:t>(21765A0331)</a:t>
            </a:r>
          </a:p>
          <a:p>
            <a:pPr marL="356870" indent="-344805">
              <a:lnSpc>
                <a:spcPct val="100000"/>
              </a:lnSpc>
              <a:spcBef>
                <a:spcPts val="480"/>
              </a:spcBef>
              <a:buFont typeface="Arial MT"/>
              <a:buChar char="•"/>
              <a:tabLst>
                <a:tab pos="356870" algn="l"/>
                <a:tab pos="357505" algn="l"/>
              </a:tabLst>
            </a:pPr>
            <a:r>
              <a:rPr sz="2200" dirty="0">
                <a:latin typeface="Times New Roman"/>
                <a:cs typeface="Times New Roman"/>
              </a:rPr>
              <a:t>Anaparthi</a:t>
            </a:r>
            <a:r>
              <a:rPr sz="2200" spc="-75" dirty="0">
                <a:latin typeface="Times New Roman"/>
                <a:cs typeface="Times New Roman"/>
              </a:rPr>
              <a:t> </a:t>
            </a:r>
            <a:r>
              <a:rPr sz="2200" spc="-25" dirty="0">
                <a:latin typeface="Times New Roman"/>
                <a:cs typeface="Times New Roman"/>
              </a:rPr>
              <a:t>Tarun</a:t>
            </a:r>
            <a:r>
              <a:rPr sz="2200" spc="-45" dirty="0">
                <a:latin typeface="Times New Roman"/>
                <a:cs typeface="Times New Roman"/>
              </a:rPr>
              <a:t> </a:t>
            </a:r>
            <a:r>
              <a:rPr sz="2200" dirty="0">
                <a:latin typeface="Times New Roman"/>
                <a:cs typeface="Times New Roman"/>
              </a:rPr>
              <a:t>Eswar Manikanta</a:t>
            </a:r>
            <a:r>
              <a:rPr sz="2200" spc="-55" dirty="0">
                <a:latin typeface="Times New Roman"/>
                <a:cs typeface="Times New Roman"/>
              </a:rPr>
              <a:t> </a:t>
            </a:r>
            <a:r>
              <a:rPr sz="2200" dirty="0">
                <a:latin typeface="Times New Roman"/>
                <a:cs typeface="Times New Roman"/>
              </a:rPr>
              <a:t>(21765A0321)</a:t>
            </a:r>
          </a:p>
          <a:p>
            <a:pPr>
              <a:lnSpc>
                <a:spcPct val="100000"/>
              </a:lnSpc>
              <a:spcBef>
                <a:spcPts val="5"/>
              </a:spcBef>
            </a:pPr>
            <a:endParaRPr sz="3400" dirty="0">
              <a:latin typeface="Times New Roman"/>
              <a:cs typeface="Times New Roman"/>
            </a:endParaRPr>
          </a:p>
          <a:p>
            <a:pPr marL="7189470" algn="ctr">
              <a:lnSpc>
                <a:spcPct val="100000"/>
              </a:lnSpc>
            </a:pPr>
            <a:r>
              <a:rPr sz="2400" spc="-5" dirty="0">
                <a:latin typeface="Times New Roman"/>
                <a:cs typeface="Times New Roman"/>
              </a:rPr>
              <a:t>Under</a:t>
            </a:r>
            <a:r>
              <a:rPr sz="2400" spc="-60" dirty="0">
                <a:latin typeface="Times New Roman"/>
                <a:cs typeface="Times New Roman"/>
              </a:rPr>
              <a:t> </a:t>
            </a:r>
            <a:r>
              <a:rPr sz="2400" dirty="0">
                <a:latin typeface="Times New Roman"/>
                <a:cs typeface="Times New Roman"/>
              </a:rPr>
              <a:t>The</a:t>
            </a:r>
            <a:r>
              <a:rPr sz="2400" spc="-40" dirty="0">
                <a:latin typeface="Times New Roman"/>
                <a:cs typeface="Times New Roman"/>
              </a:rPr>
              <a:t> </a:t>
            </a:r>
            <a:r>
              <a:rPr sz="2400" spc="-5" dirty="0">
                <a:latin typeface="Times New Roman"/>
                <a:cs typeface="Times New Roman"/>
              </a:rPr>
              <a:t>Guidance</a:t>
            </a:r>
            <a:r>
              <a:rPr sz="2400" spc="-15" dirty="0">
                <a:latin typeface="Times New Roman"/>
                <a:cs typeface="Times New Roman"/>
              </a:rPr>
              <a:t> </a:t>
            </a:r>
            <a:r>
              <a:rPr sz="2400" dirty="0">
                <a:latin typeface="Times New Roman"/>
                <a:cs typeface="Times New Roman"/>
              </a:rPr>
              <a:t>Of</a:t>
            </a:r>
          </a:p>
          <a:p>
            <a:pPr marL="7186295" algn="ctr">
              <a:lnSpc>
                <a:spcPct val="100000"/>
              </a:lnSpc>
              <a:spcBef>
                <a:spcPts val="10"/>
              </a:spcBef>
            </a:pPr>
            <a:r>
              <a:rPr sz="2200" spc="-5" dirty="0">
                <a:latin typeface="Times New Roman"/>
                <a:cs typeface="Times New Roman"/>
              </a:rPr>
              <a:t>A.</a:t>
            </a:r>
            <a:r>
              <a:rPr sz="2200" spc="-25" dirty="0">
                <a:latin typeface="Times New Roman"/>
                <a:cs typeface="Times New Roman"/>
              </a:rPr>
              <a:t> </a:t>
            </a:r>
            <a:r>
              <a:rPr sz="2200" spc="5" dirty="0">
                <a:latin typeface="Times New Roman"/>
                <a:cs typeface="Times New Roman"/>
              </a:rPr>
              <a:t>Dhanunjay</a:t>
            </a:r>
            <a:r>
              <a:rPr sz="2200" spc="-80" dirty="0">
                <a:latin typeface="Times New Roman"/>
                <a:cs typeface="Times New Roman"/>
              </a:rPr>
              <a:t> </a:t>
            </a:r>
            <a:r>
              <a:rPr sz="2200" spc="-5" dirty="0">
                <a:latin typeface="Times New Roman"/>
                <a:cs typeface="Times New Roman"/>
              </a:rPr>
              <a:t>Kumar</a:t>
            </a:r>
            <a:endParaRPr sz="2200" dirty="0">
              <a:latin typeface="Times New Roman"/>
              <a:cs typeface="Times New Roman"/>
            </a:endParaRPr>
          </a:p>
          <a:p>
            <a:pPr marL="7190105" algn="ctr">
              <a:lnSpc>
                <a:spcPct val="100000"/>
              </a:lnSpc>
            </a:pPr>
            <a:r>
              <a:rPr sz="2200" spc="5" dirty="0">
                <a:latin typeface="Times New Roman"/>
                <a:cs typeface="Times New Roman"/>
              </a:rPr>
              <a:t>S</a:t>
            </a:r>
            <a:r>
              <a:rPr sz="2200" spc="-114" dirty="0">
                <a:latin typeface="Times New Roman"/>
                <a:cs typeface="Times New Roman"/>
              </a:rPr>
              <a:t>r</a:t>
            </a:r>
            <a:r>
              <a:rPr sz="2200" dirty="0">
                <a:latin typeface="Times New Roman"/>
                <a:cs typeface="Times New Roman"/>
              </a:rPr>
              <a:t>.</a:t>
            </a:r>
            <a:r>
              <a:rPr sz="2200" spc="-145" dirty="0">
                <a:latin typeface="Times New Roman"/>
                <a:cs typeface="Times New Roman"/>
              </a:rPr>
              <a:t> </a:t>
            </a:r>
            <a:r>
              <a:rPr sz="2200" spc="-5" dirty="0">
                <a:latin typeface="Times New Roman"/>
                <a:cs typeface="Times New Roman"/>
              </a:rPr>
              <a:t>A</a:t>
            </a:r>
            <a:r>
              <a:rPr sz="2200" dirty="0">
                <a:latin typeface="Times New Roman"/>
                <a:cs typeface="Times New Roman"/>
              </a:rPr>
              <a:t>s</a:t>
            </a:r>
            <a:r>
              <a:rPr sz="2200" spc="5" dirty="0">
                <a:latin typeface="Times New Roman"/>
                <a:cs typeface="Times New Roman"/>
              </a:rPr>
              <a:t>st</a:t>
            </a:r>
            <a:r>
              <a:rPr sz="2200" dirty="0">
                <a:latin typeface="Times New Roman"/>
                <a:cs typeface="Times New Roman"/>
              </a:rPr>
              <a:t>.</a:t>
            </a:r>
            <a:r>
              <a:rPr sz="2200" spc="-25" dirty="0">
                <a:latin typeface="Times New Roman"/>
                <a:cs typeface="Times New Roman"/>
              </a:rPr>
              <a:t> </a:t>
            </a:r>
            <a:r>
              <a:rPr sz="2200" dirty="0">
                <a:latin typeface="Times New Roman"/>
                <a:cs typeface="Times New Roman"/>
              </a:rPr>
              <a:t>Pro</a:t>
            </a:r>
            <a:r>
              <a:rPr sz="2200" spc="10" dirty="0">
                <a:latin typeface="Times New Roman"/>
                <a:cs typeface="Times New Roman"/>
              </a:rPr>
              <a:t>f</a:t>
            </a:r>
            <a:r>
              <a:rPr sz="2200" dirty="0">
                <a:latin typeface="Times New Roman"/>
                <a:cs typeface="Times New Roman"/>
              </a:rPr>
              <a:t>e</a:t>
            </a:r>
            <a:r>
              <a:rPr sz="2200" spc="5" dirty="0">
                <a:latin typeface="Times New Roman"/>
                <a:cs typeface="Times New Roman"/>
              </a:rPr>
              <a:t>s</a:t>
            </a:r>
            <a:r>
              <a:rPr sz="2200" dirty="0">
                <a:latin typeface="Times New Roman"/>
                <a:cs typeface="Times New Roman"/>
              </a:rPr>
              <a:t>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86180" y="466743"/>
            <a:ext cx="6661206" cy="5309216"/>
          </a:xfrm>
          <a:prstGeom prst="rect">
            <a:avLst/>
          </a:prstGeom>
        </p:spPr>
      </p:pic>
      <p:sp>
        <p:nvSpPr>
          <p:cNvPr id="3" name="object 3"/>
          <p:cNvSpPr txBox="1"/>
          <p:nvPr/>
        </p:nvSpPr>
        <p:spPr>
          <a:xfrm>
            <a:off x="1438147" y="5927242"/>
            <a:ext cx="9185910" cy="574675"/>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Times New Roman"/>
                <a:cs typeface="Times New Roman"/>
              </a:rPr>
              <a:t>Figure</a:t>
            </a:r>
            <a:r>
              <a:rPr sz="1800" b="1" dirty="0">
                <a:latin typeface="Times New Roman"/>
                <a:cs typeface="Times New Roman"/>
              </a:rPr>
              <a:t> </a:t>
            </a:r>
            <a:r>
              <a:rPr lang="en-IN" b="1" spc="5" dirty="0">
                <a:latin typeface="Times New Roman"/>
                <a:cs typeface="Times New Roman"/>
              </a:rPr>
              <a:t>4</a:t>
            </a:r>
            <a:r>
              <a:rPr sz="1800" b="1" spc="5" dirty="0">
                <a:latin typeface="Times New Roman"/>
                <a:cs typeface="Times New Roman"/>
              </a:rPr>
              <a:t>:</a:t>
            </a:r>
            <a:r>
              <a:rPr sz="1800" b="1" spc="-105" dirty="0">
                <a:latin typeface="Times New Roman"/>
                <a:cs typeface="Times New Roman"/>
              </a:rPr>
              <a:t> </a:t>
            </a:r>
            <a:r>
              <a:rPr sz="1800" spc="-5" dirty="0">
                <a:latin typeface="Times New Roman"/>
                <a:cs typeface="Times New Roman"/>
              </a:rPr>
              <a:t>Applications</a:t>
            </a:r>
            <a:r>
              <a:rPr sz="1800" spc="-15" dirty="0">
                <a:latin typeface="Times New Roman"/>
                <a:cs typeface="Times New Roman"/>
              </a:rPr>
              <a:t> </a:t>
            </a:r>
            <a:r>
              <a:rPr sz="1800" dirty="0">
                <a:latin typeface="Times New Roman"/>
                <a:cs typeface="Times New Roman"/>
              </a:rPr>
              <a:t>of</a:t>
            </a:r>
            <a:r>
              <a:rPr sz="1800" spc="-15" dirty="0">
                <a:latin typeface="Times New Roman"/>
                <a:cs typeface="Times New Roman"/>
              </a:rPr>
              <a:t> </a:t>
            </a:r>
            <a:r>
              <a:rPr sz="1800" dirty="0">
                <a:latin typeface="Times New Roman"/>
                <a:cs typeface="Times New Roman"/>
              </a:rPr>
              <a:t>FSW/FSP</a:t>
            </a:r>
            <a:r>
              <a:rPr sz="1800" spc="-75" dirty="0">
                <a:latin typeface="Times New Roman"/>
                <a:cs typeface="Times New Roman"/>
              </a:rPr>
              <a:t> </a:t>
            </a:r>
            <a:r>
              <a:rPr sz="1800" dirty="0">
                <a:latin typeface="Times New Roman"/>
                <a:cs typeface="Times New Roman"/>
              </a:rPr>
              <a:t>technique</a:t>
            </a:r>
            <a:r>
              <a:rPr sz="1800" spc="-20" dirty="0">
                <a:latin typeface="Times New Roman"/>
                <a:cs typeface="Times New Roman"/>
              </a:rPr>
              <a:t> </a:t>
            </a:r>
            <a:r>
              <a:rPr sz="1800" dirty="0">
                <a:latin typeface="Times New Roman"/>
                <a:cs typeface="Times New Roman"/>
              </a:rPr>
              <a:t>in</a:t>
            </a:r>
            <a:r>
              <a:rPr sz="1800" spc="5" dirty="0">
                <a:latin typeface="Times New Roman"/>
                <a:cs typeface="Times New Roman"/>
              </a:rPr>
              <a:t> </a:t>
            </a:r>
            <a:r>
              <a:rPr sz="1800" spc="-25" dirty="0">
                <a:latin typeface="Times New Roman"/>
                <a:cs typeface="Times New Roman"/>
              </a:rPr>
              <a:t>railway,</a:t>
            </a:r>
            <a:r>
              <a:rPr sz="1800" spc="75" dirty="0">
                <a:latin typeface="Times New Roman"/>
                <a:cs typeface="Times New Roman"/>
              </a:rPr>
              <a:t> </a:t>
            </a:r>
            <a:r>
              <a:rPr sz="1800" spc="-5" dirty="0">
                <a:latin typeface="Times New Roman"/>
                <a:cs typeface="Times New Roman"/>
              </a:rPr>
              <a:t>aerospace,</a:t>
            </a:r>
            <a:r>
              <a:rPr sz="1800" spc="45" dirty="0">
                <a:latin typeface="Times New Roman"/>
                <a:cs typeface="Times New Roman"/>
              </a:rPr>
              <a:t> </a:t>
            </a:r>
            <a:r>
              <a:rPr sz="1800" spc="-5" dirty="0">
                <a:latin typeface="Times New Roman"/>
                <a:cs typeface="Times New Roman"/>
              </a:rPr>
              <a:t>automotive,</a:t>
            </a:r>
            <a:r>
              <a:rPr sz="1800" spc="20" dirty="0">
                <a:latin typeface="Times New Roman"/>
                <a:cs typeface="Times New Roman"/>
              </a:rPr>
              <a:t> </a:t>
            </a:r>
            <a:r>
              <a:rPr sz="1800" spc="-5" dirty="0">
                <a:latin typeface="Times New Roman"/>
                <a:cs typeface="Times New Roman"/>
              </a:rPr>
              <a:t>renewable</a:t>
            </a:r>
            <a:r>
              <a:rPr sz="1800" spc="35" dirty="0">
                <a:latin typeface="Times New Roman"/>
                <a:cs typeface="Times New Roman"/>
              </a:rPr>
              <a:t> </a:t>
            </a:r>
            <a:r>
              <a:rPr sz="1800" spc="-30" dirty="0">
                <a:latin typeface="Times New Roman"/>
                <a:cs typeface="Times New Roman"/>
              </a:rPr>
              <a:t>energy,</a:t>
            </a:r>
            <a:endParaRPr sz="1800" dirty="0">
              <a:latin typeface="Times New Roman"/>
              <a:cs typeface="Times New Roman"/>
            </a:endParaRPr>
          </a:p>
          <a:p>
            <a:pPr marL="12700">
              <a:lnSpc>
                <a:spcPct val="100000"/>
              </a:lnSpc>
              <a:spcBef>
                <a:spcPts val="5"/>
              </a:spcBef>
            </a:pPr>
            <a:r>
              <a:rPr sz="1800" spc="5" dirty="0">
                <a:latin typeface="Times New Roman"/>
                <a:cs typeface="Times New Roman"/>
              </a:rPr>
              <a:t>shipbuilding</a:t>
            </a:r>
            <a:r>
              <a:rPr sz="1800" spc="-90" dirty="0">
                <a:latin typeface="Times New Roman"/>
                <a:cs typeface="Times New Roman"/>
              </a:rPr>
              <a:t> </a:t>
            </a:r>
            <a:r>
              <a:rPr sz="1800" dirty="0">
                <a:latin typeface="Times New Roman"/>
                <a:cs typeface="Times New Roman"/>
              </a:rPr>
              <a:t>and</a:t>
            </a:r>
            <a:r>
              <a:rPr sz="1800" spc="-15" dirty="0">
                <a:latin typeface="Times New Roman"/>
                <a:cs typeface="Times New Roman"/>
              </a:rPr>
              <a:t> </a:t>
            </a:r>
            <a:r>
              <a:rPr sz="1800" spc="-10" dirty="0">
                <a:latin typeface="Times New Roman"/>
                <a:cs typeface="Times New Roman"/>
              </a:rPr>
              <a:t>marine,</a:t>
            </a:r>
            <a:r>
              <a:rPr sz="1800" spc="20" dirty="0">
                <a:latin typeface="Times New Roman"/>
                <a:cs typeface="Times New Roman"/>
              </a:rPr>
              <a:t> </a:t>
            </a:r>
            <a:r>
              <a:rPr sz="1800" dirty="0">
                <a:latin typeface="Times New Roman"/>
                <a:cs typeface="Times New Roman"/>
              </a:rPr>
              <a:t>and</a:t>
            </a:r>
            <a:r>
              <a:rPr sz="1800" spc="-15" dirty="0">
                <a:latin typeface="Times New Roman"/>
                <a:cs typeface="Times New Roman"/>
              </a:rPr>
              <a:t> </a:t>
            </a:r>
            <a:r>
              <a:rPr sz="1800" spc="-5" dirty="0">
                <a:latin typeface="Times New Roman"/>
                <a:cs typeface="Times New Roman"/>
              </a:rPr>
              <a:t>defense</a:t>
            </a:r>
            <a:r>
              <a:rPr sz="1800" spc="5" dirty="0">
                <a:latin typeface="Times New Roman"/>
                <a:cs typeface="Times New Roman"/>
              </a:rPr>
              <a:t> </a:t>
            </a:r>
            <a:r>
              <a:rPr sz="1800" dirty="0">
                <a:latin typeface="Times New Roman"/>
                <a:cs typeface="Times New Roman"/>
              </a:rPr>
              <a:t>industries.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81000"/>
            <a:ext cx="4797756" cy="566181"/>
          </a:xfrm>
          <a:prstGeom prst="rect">
            <a:avLst/>
          </a:prstGeom>
        </p:spPr>
        <p:txBody>
          <a:bodyPr vert="horz" wrap="square" lIns="0" tIns="12065" rIns="0" bIns="0" rtlCol="0">
            <a:spAutoFit/>
          </a:bodyPr>
          <a:lstStyle/>
          <a:p>
            <a:pPr marL="12700">
              <a:lnSpc>
                <a:spcPct val="100000"/>
              </a:lnSpc>
              <a:spcBef>
                <a:spcPts val="95"/>
              </a:spcBef>
            </a:pPr>
            <a:r>
              <a:rPr lang="en-IN" spc="-5" dirty="0">
                <a:latin typeface="Times New Roman" panose="02020603050405020304" pitchFamily="18" charset="0"/>
                <a:cs typeface="Times New Roman" panose="02020603050405020304" pitchFamily="18" charset="0"/>
              </a:rPr>
              <a:t>LITERATURE</a:t>
            </a:r>
            <a:r>
              <a:rPr lang="en-IN" spc="-60" dirty="0">
                <a:latin typeface="Times New Roman" panose="02020603050405020304" pitchFamily="18" charset="0"/>
                <a:cs typeface="Times New Roman" panose="02020603050405020304" pitchFamily="18" charset="0"/>
              </a:rPr>
              <a:t> </a:t>
            </a:r>
            <a:r>
              <a:rPr lang="en-IN" spc="-5" dirty="0">
                <a:latin typeface="Times New Roman" panose="02020603050405020304" pitchFamily="18" charset="0"/>
                <a:cs typeface="Times New Roman" panose="02020603050405020304" pitchFamily="18" charset="0"/>
              </a:rPr>
              <a:t>REVIEW</a:t>
            </a:r>
          </a:p>
        </p:txBody>
      </p:sp>
      <p:sp>
        <p:nvSpPr>
          <p:cNvPr id="3" name="object 3"/>
          <p:cNvSpPr txBox="1"/>
          <p:nvPr/>
        </p:nvSpPr>
        <p:spPr>
          <a:xfrm>
            <a:off x="533400" y="947181"/>
            <a:ext cx="10795000" cy="6321602"/>
          </a:xfrm>
          <a:prstGeom prst="rect">
            <a:avLst/>
          </a:prstGeom>
        </p:spPr>
        <p:txBody>
          <a:bodyPr vert="horz" wrap="square" lIns="0" tIns="12065" rIns="0" bIns="0" rtlCol="0">
            <a:spAutoFit/>
          </a:bodyPr>
          <a:lstStyle/>
          <a:p>
            <a:pPr algn="l"/>
            <a:endParaRPr lang="en-IN" sz="1800" b="0" i="0" u="none" strike="noStrike" baseline="0" dirty="0">
              <a:solidFill>
                <a:srgbClr val="000000"/>
              </a:solidFill>
              <a:latin typeface="Times New Roman" panose="02020603050405020304" pitchFamily="18" charset="0"/>
            </a:endParaRPr>
          </a:p>
          <a:p>
            <a:pPr algn="just"/>
            <a:r>
              <a:rPr lang="en-US" sz="1800" b="0" i="0" u="none" strike="noStrike" baseline="0" dirty="0">
                <a:solidFill>
                  <a:srgbClr val="0D0D0D"/>
                </a:solidFill>
                <a:latin typeface="Times New Roman" panose="02020603050405020304" pitchFamily="18" charset="0"/>
              </a:rPr>
              <a:t>1. </a:t>
            </a:r>
            <a:r>
              <a:rPr lang="en-US" sz="1800" b="1" i="0" u="none" strike="noStrike" baseline="0" dirty="0">
                <a:solidFill>
                  <a:srgbClr val="0D0D0D"/>
                </a:solidFill>
                <a:latin typeface="Times New Roman" panose="02020603050405020304" pitchFamily="18" charset="0"/>
              </a:rPr>
              <a:t>Journal Title: </a:t>
            </a:r>
            <a:r>
              <a:rPr lang="en-US" sz="1800" b="0" i="0" u="none" strike="noStrike" baseline="0" dirty="0">
                <a:solidFill>
                  <a:srgbClr val="0D0D0D"/>
                </a:solidFill>
                <a:latin typeface="Times New Roman" panose="02020603050405020304" pitchFamily="18" charset="0"/>
              </a:rPr>
              <a:t>Mishra, R. S., Ma, Z. Y., &amp; Charit, I.'s Seminal: A foundation laid for understanding FSP's capabilities and its impact on surface composite fabrication. </a:t>
            </a:r>
          </a:p>
          <a:p>
            <a:pPr marL="285750" indent="-285750" algn="just">
              <a:buFont typeface="Arial" panose="020B0604020202020204" pitchFamily="34" charset="0"/>
              <a:buChar char="•"/>
            </a:pPr>
            <a:r>
              <a:rPr lang="en-US" sz="1800" b="0" i="0" u="none" strike="noStrike" baseline="0" dirty="0">
                <a:solidFill>
                  <a:srgbClr val="0D0D0D"/>
                </a:solidFill>
                <a:latin typeface="Times New Roman" panose="02020603050405020304" pitchFamily="18" charset="0"/>
              </a:rPr>
              <a:t>Friction-stir processing (FSP), an extension of friction-stir welding (FSW) pioneered by The Welding Institute (TWI) of the UK, has garnered attention for its ability to induce localized microstructural changes. </a:t>
            </a:r>
          </a:p>
          <a:p>
            <a:pPr marL="285750" indent="-285750" algn="just">
              <a:buFont typeface="Arial" panose="020B0604020202020204" pitchFamily="34" charset="0"/>
              <a:buChar char="•"/>
            </a:pPr>
            <a:r>
              <a:rPr lang="en-IN" sz="1800" b="0" i="0" u="none" strike="noStrike" baseline="0" dirty="0">
                <a:solidFill>
                  <a:srgbClr val="0D0D0D"/>
                </a:solidFill>
                <a:latin typeface="Times New Roman" panose="02020603050405020304" pitchFamily="18" charset="0"/>
              </a:rPr>
              <a:t>Mishra et al. [1] introduced FSP as a novel technique capable of refining grains and preparing nano-crystalline structures in </a:t>
            </a:r>
            <a:r>
              <a:rPr lang="en-IN" sz="1800" b="0" i="0" u="none" strike="noStrike" baseline="0" dirty="0" err="1">
                <a:solidFill>
                  <a:srgbClr val="0D0D0D"/>
                </a:solidFill>
                <a:latin typeface="Times New Roman" panose="02020603050405020304" pitchFamily="18" charset="0"/>
              </a:rPr>
              <a:t>aluminum</a:t>
            </a:r>
            <a:r>
              <a:rPr lang="en-IN" sz="1800" b="0" i="0" u="none" strike="noStrike" baseline="0" dirty="0">
                <a:solidFill>
                  <a:srgbClr val="0D0D0D"/>
                </a:solidFill>
                <a:latin typeface="Times New Roman" panose="02020603050405020304" pitchFamily="18" charset="0"/>
              </a:rPr>
              <a:t> (Al), magnesium (Mg), and copper (Cu)-based components. Recent studies highlight FSP's potential for fabricating surface composites with enhanced properties. By refining grains and introducing nanoparticles, FSP enables the formation of metal matrix composites (MMCs), leading to improved mechanical, tribological, and corrosion resistance properties. </a:t>
            </a:r>
            <a:endParaRPr lang="en-IN" sz="1800" b="0" i="0" u="none" strike="noStrike" baseline="0" dirty="0">
              <a:solidFill>
                <a:srgbClr val="000000"/>
              </a:solidFill>
              <a:latin typeface="Times New Roman" panose="02020603050405020304" pitchFamily="18" charset="0"/>
            </a:endParaRPr>
          </a:p>
          <a:p>
            <a:pPr algn="just"/>
            <a:r>
              <a:rPr lang="en-IN" sz="1800" b="0" i="0" u="none" strike="noStrike" baseline="0" dirty="0">
                <a:solidFill>
                  <a:srgbClr val="000000"/>
                </a:solidFill>
                <a:latin typeface="Times New Roman" panose="02020603050405020304" pitchFamily="18" charset="0"/>
              </a:rPr>
              <a:t>2. </a:t>
            </a:r>
            <a:r>
              <a:rPr lang="en-IN" sz="1800" b="1" i="0" u="none" strike="noStrike" baseline="0" dirty="0">
                <a:solidFill>
                  <a:srgbClr val="0D0D0D"/>
                </a:solidFill>
                <a:latin typeface="Times New Roman" panose="02020603050405020304" pitchFamily="18" charset="0"/>
              </a:rPr>
              <a:t>Journal Title: </a:t>
            </a:r>
            <a:r>
              <a:rPr lang="en-IN" sz="1800" b="0" i="0" u="none" strike="noStrike" baseline="0" dirty="0" err="1">
                <a:solidFill>
                  <a:srgbClr val="000000"/>
                </a:solidFill>
                <a:latin typeface="Times New Roman" panose="02020603050405020304" pitchFamily="18" charset="0"/>
              </a:rPr>
              <a:t>Heidarzadeh</a:t>
            </a:r>
            <a:r>
              <a:rPr lang="en-IN" sz="1800" b="0" i="0" u="none" strike="noStrike" baseline="0" dirty="0">
                <a:solidFill>
                  <a:srgbClr val="000000"/>
                </a:solidFill>
                <a:latin typeface="Times New Roman" panose="02020603050405020304" pitchFamily="18" charset="0"/>
              </a:rPr>
              <a:t>, A., Mironov, </a:t>
            </a:r>
            <a:r>
              <a:rPr lang="en-IN" sz="1800" b="0" i="0" u="none" strike="noStrike" baseline="0" dirty="0" err="1">
                <a:solidFill>
                  <a:srgbClr val="000000"/>
                </a:solidFill>
                <a:latin typeface="Times New Roman" panose="02020603050405020304" pitchFamily="18" charset="0"/>
              </a:rPr>
              <a:t>Kaibyshev</a:t>
            </a:r>
            <a:r>
              <a:rPr lang="en-IN" sz="1800" b="0" i="0" u="none" strike="noStrike" baseline="0" dirty="0">
                <a:solidFill>
                  <a:srgbClr val="000000"/>
                </a:solidFill>
                <a:latin typeface="Times New Roman" panose="02020603050405020304" pitchFamily="18" charset="0"/>
              </a:rPr>
              <a:t>, R. </a:t>
            </a:r>
            <a:r>
              <a:rPr lang="en-IN" sz="1800" b="0" i="0" u="none" strike="noStrike" baseline="0" dirty="0" err="1">
                <a:solidFill>
                  <a:srgbClr val="000000"/>
                </a:solidFill>
                <a:latin typeface="Times New Roman" panose="02020603050405020304" pitchFamily="18" charset="0"/>
              </a:rPr>
              <a:t>Çam</a:t>
            </a:r>
            <a:r>
              <a:rPr lang="en-IN" sz="1800" b="0" i="0" u="none" strike="noStrike" baseline="0" dirty="0">
                <a:solidFill>
                  <a:srgbClr val="000000"/>
                </a:solidFill>
                <a:latin typeface="Times New Roman" panose="02020603050405020304" pitchFamily="18" charset="0"/>
              </a:rPr>
              <a:t>, G. Simar, </a:t>
            </a:r>
            <a:r>
              <a:rPr lang="en-IN" sz="1800" b="0" i="0" u="none" strike="noStrike" baseline="0" dirty="0" err="1">
                <a:solidFill>
                  <a:srgbClr val="000000"/>
                </a:solidFill>
                <a:latin typeface="Times New Roman" panose="02020603050405020304" pitchFamily="18" charset="0"/>
              </a:rPr>
              <a:t>Gerlich</a:t>
            </a:r>
            <a:r>
              <a:rPr lang="en-IN" sz="1800" b="0" i="0" u="none" strike="noStrike" baseline="0" dirty="0">
                <a:solidFill>
                  <a:srgbClr val="000000"/>
                </a:solidFill>
                <a:latin typeface="Times New Roman" panose="02020603050405020304" pitchFamily="18" charset="0"/>
              </a:rPr>
              <a:t>, A. Withers. Friction stir welding/processing of metals and alloys: A comprehensive review on microstructural evolution. </a:t>
            </a:r>
          </a:p>
          <a:p>
            <a:pPr marL="285750" indent="-285750" algn="just">
              <a:buFont typeface="Arial" panose="020B0604020202020204" pitchFamily="34" charset="0"/>
              <a:buChar char="•"/>
            </a:pPr>
            <a:r>
              <a:rPr lang="en-IN" sz="1800" b="0" i="0" u="none" strike="noStrike" baseline="0" dirty="0" err="1">
                <a:solidFill>
                  <a:srgbClr val="000000"/>
                </a:solidFill>
                <a:latin typeface="Times New Roman" panose="02020603050405020304" pitchFamily="18" charset="0"/>
              </a:rPr>
              <a:t>Heidarzadeh</a:t>
            </a:r>
            <a:r>
              <a:rPr lang="en-IN" sz="1800" b="0" i="0" u="none" strike="noStrike" baseline="0" dirty="0">
                <a:solidFill>
                  <a:srgbClr val="000000"/>
                </a:solidFill>
                <a:latin typeface="Times New Roman" panose="02020603050405020304" pitchFamily="18" charset="0"/>
              </a:rPr>
              <a:t> et al. [2] emphasized that Friction-stir processing (FSP) offers a unique opportunity to refine and homogenize microstructures locally while facilitating the incorporation of nanoparticles to form metal matrix composites (MMCs). These nanoparticles activate particle-stimulated nucleation (PSN) recrystallization, followed by pronounced Zener-pinning, resulting in an ultrafine-grained structure.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Their comprehensive review highlights the potential of FSP in microstructural evolution. The process enables tailored material properties through precise control over grain size and distribution, essential for enhancing mechanical performance. The activation of PSN and subsequent Zener-pinning mechanisms underscores FSP's capability to achieve superior structural refinement, crucial for advancing the development of high-performance materials. </a:t>
            </a:r>
            <a:endParaRPr lang="en-US" sz="1800" b="0" i="0" u="none" strike="noStrike" baseline="0" dirty="0">
              <a:solidFill>
                <a:srgbClr val="0D0D0D"/>
              </a:solidFill>
              <a:latin typeface="Times New Roman" panose="02020603050405020304" pitchFamily="18" charset="0"/>
            </a:endParaRPr>
          </a:p>
          <a:p>
            <a:pPr marL="12700" marR="5080" algn="just">
              <a:spcBef>
                <a:spcPts val="1200"/>
              </a:spcBef>
              <a:spcAft>
                <a:spcPts val="1200"/>
              </a:spcAft>
              <a:tabLst>
                <a:tab pos="311785" algn="l"/>
              </a:tabLst>
            </a:pPr>
            <a:endParaRPr sz="2200" dirty="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33400" y="381000"/>
            <a:ext cx="10795000" cy="5767605"/>
          </a:xfrm>
          <a:prstGeom prst="rect">
            <a:avLst/>
          </a:prstGeom>
        </p:spPr>
        <p:txBody>
          <a:bodyPr vert="horz" wrap="square" lIns="0" tIns="12065" rIns="0" bIns="0" rtlCol="0">
            <a:spAutoFit/>
          </a:bodyPr>
          <a:lstStyle/>
          <a:p>
            <a:pPr algn="just"/>
            <a:endParaRPr lang="en-IN" sz="1800" b="0" i="0" u="none" strike="noStrike" baseline="0" dirty="0">
              <a:solidFill>
                <a:srgbClr val="000000"/>
              </a:solidFill>
              <a:latin typeface="Times New Roman" panose="02020603050405020304" pitchFamily="18" charset="0"/>
            </a:endParaRPr>
          </a:p>
          <a:p>
            <a:pPr algn="just"/>
            <a:r>
              <a:rPr lang="en-IN" sz="1800" b="0" i="0" u="none" strike="noStrike" baseline="0" dirty="0">
                <a:solidFill>
                  <a:srgbClr val="0D0D0D"/>
                </a:solidFill>
                <a:latin typeface="Times New Roman" panose="02020603050405020304" pitchFamily="18" charset="0"/>
              </a:rPr>
              <a:t>3. </a:t>
            </a:r>
            <a:r>
              <a:rPr lang="en-IN" sz="1800" b="1" i="0" u="none" strike="noStrike" baseline="0" dirty="0">
                <a:solidFill>
                  <a:srgbClr val="0D0D0D"/>
                </a:solidFill>
                <a:latin typeface="Times New Roman" panose="02020603050405020304" pitchFamily="18" charset="0"/>
              </a:rPr>
              <a:t>Journal Title: </a:t>
            </a:r>
            <a:r>
              <a:rPr lang="en-IN" sz="1800" b="0" i="0" u="none" strike="noStrike" baseline="0" dirty="0">
                <a:solidFill>
                  <a:srgbClr val="0D0D0D"/>
                </a:solidFill>
                <a:latin typeface="Times New Roman" panose="02020603050405020304" pitchFamily="18" charset="0"/>
              </a:rPr>
              <a:t>Soorya Prakash K, </a:t>
            </a:r>
            <a:r>
              <a:rPr lang="en-IN" sz="1800" b="0" i="0" u="none" strike="noStrike" baseline="0" dirty="0" err="1">
                <a:solidFill>
                  <a:srgbClr val="0D0D0D"/>
                </a:solidFill>
                <a:latin typeface="Times New Roman" panose="02020603050405020304" pitchFamily="18" charset="0"/>
              </a:rPr>
              <a:t>Balasundar</a:t>
            </a:r>
            <a:r>
              <a:rPr lang="en-IN" sz="1800" b="0" i="0" u="none" strike="noStrike" baseline="0" dirty="0">
                <a:solidFill>
                  <a:srgbClr val="0D0D0D"/>
                </a:solidFill>
                <a:latin typeface="Times New Roman" panose="02020603050405020304" pitchFamily="18" charset="0"/>
              </a:rPr>
              <a:t> P, </a:t>
            </a:r>
            <a:r>
              <a:rPr lang="en-IN" sz="1800" b="0" i="0" u="none" strike="noStrike" baseline="0" dirty="0" err="1">
                <a:solidFill>
                  <a:srgbClr val="0D0D0D"/>
                </a:solidFill>
                <a:latin typeface="Times New Roman" panose="02020603050405020304" pitchFamily="18" charset="0"/>
              </a:rPr>
              <a:t>Nagaraja</a:t>
            </a:r>
            <a:r>
              <a:rPr lang="en-IN" sz="1800" b="0" i="0" u="none" strike="noStrike" baseline="0" dirty="0">
                <a:solidFill>
                  <a:srgbClr val="0D0D0D"/>
                </a:solidFill>
                <a:latin typeface="Times New Roman" panose="02020603050405020304" pitchFamily="18" charset="0"/>
              </a:rPr>
              <a:t> S, et al. Mechanical and wear behaviour of Mg–</a:t>
            </a:r>
            <a:r>
              <a:rPr lang="en-IN" sz="1800" b="0" i="0" u="none" strike="noStrike" baseline="0" dirty="0" err="1">
                <a:solidFill>
                  <a:srgbClr val="0D0D0D"/>
                </a:solidFill>
                <a:latin typeface="Times New Roman" panose="02020603050405020304" pitchFamily="18" charset="0"/>
              </a:rPr>
              <a:t>SiC</a:t>
            </a:r>
            <a:r>
              <a:rPr lang="en-IN" sz="1800" b="0" i="0" u="none" strike="noStrike" baseline="0" dirty="0">
                <a:solidFill>
                  <a:srgbClr val="0D0D0D"/>
                </a:solidFill>
                <a:latin typeface="Times New Roman" panose="02020603050405020304" pitchFamily="18" charset="0"/>
              </a:rPr>
              <a:t>–</a:t>
            </a:r>
            <a:r>
              <a:rPr lang="en-IN" sz="1800" b="0" i="0" u="none" strike="noStrike" baseline="0" dirty="0" err="1">
                <a:solidFill>
                  <a:srgbClr val="0D0D0D"/>
                </a:solidFill>
                <a:latin typeface="Times New Roman" panose="02020603050405020304" pitchFamily="18" charset="0"/>
              </a:rPr>
              <a:t>Gn</a:t>
            </a:r>
            <a:r>
              <a:rPr lang="en-IN" sz="1800" b="0" i="0" u="none" strike="noStrike" baseline="0" dirty="0">
                <a:solidFill>
                  <a:srgbClr val="0D0D0D"/>
                </a:solidFill>
                <a:latin typeface="Times New Roman" panose="02020603050405020304" pitchFamily="18" charset="0"/>
              </a:rPr>
              <a:t> hybrid composites. </a:t>
            </a:r>
          </a:p>
          <a:p>
            <a:pPr marL="285750" indent="-285750" algn="just">
              <a:buFont typeface="Arial" panose="020B0604020202020204" pitchFamily="34" charset="0"/>
              <a:buChar char="•"/>
            </a:pPr>
            <a:r>
              <a:rPr lang="en-US" sz="1800" b="0" i="0" u="none" strike="noStrike" baseline="0" dirty="0">
                <a:solidFill>
                  <a:srgbClr val="0D0D0D"/>
                </a:solidFill>
                <a:latin typeface="Times New Roman" panose="02020603050405020304" pitchFamily="18" charset="0"/>
              </a:rPr>
              <a:t>K. Soorya Prakash et al. [3] pioneered the development of magnesium–</a:t>
            </a:r>
            <a:r>
              <a:rPr lang="en-US" sz="1800" b="0" i="0" u="none" strike="noStrike" baseline="0" dirty="0" err="1">
                <a:solidFill>
                  <a:srgbClr val="0D0D0D"/>
                </a:solidFill>
                <a:latin typeface="Times New Roman" panose="02020603050405020304" pitchFamily="18" charset="0"/>
              </a:rPr>
              <a:t>SiC</a:t>
            </a:r>
            <a:r>
              <a:rPr lang="en-US" sz="1800" b="0" i="0" u="none" strike="noStrike" baseline="0" dirty="0">
                <a:solidFill>
                  <a:srgbClr val="0D0D0D"/>
                </a:solidFill>
                <a:latin typeface="Times New Roman" panose="02020603050405020304" pitchFamily="18" charset="0"/>
              </a:rPr>
              <a:t>–</a:t>
            </a:r>
            <a:r>
              <a:rPr lang="en-US" sz="1800" b="0" i="0" u="none" strike="noStrike" baseline="0" dirty="0" err="1">
                <a:solidFill>
                  <a:srgbClr val="0D0D0D"/>
                </a:solidFill>
                <a:latin typeface="Times New Roman" panose="02020603050405020304" pitchFamily="18" charset="0"/>
              </a:rPr>
              <a:t>Gn</a:t>
            </a:r>
            <a:r>
              <a:rPr lang="en-US" sz="1800" b="0" i="0" u="none" strike="noStrike" baseline="0" dirty="0">
                <a:solidFill>
                  <a:srgbClr val="0D0D0D"/>
                </a:solidFill>
                <a:latin typeface="Times New Roman" panose="02020603050405020304" pitchFamily="18" charset="0"/>
              </a:rPr>
              <a:t> hybrid composites via powder metallurgy, resulting in heightened hardness compared to the base material due to the robust </a:t>
            </a:r>
            <a:r>
              <a:rPr lang="en-US" sz="1800" b="0" i="0" u="none" strike="noStrike" baseline="0" dirty="0" err="1">
                <a:solidFill>
                  <a:srgbClr val="0D0D0D"/>
                </a:solidFill>
                <a:latin typeface="Times New Roman" panose="02020603050405020304" pitchFamily="18" charset="0"/>
              </a:rPr>
              <a:t>SiC</a:t>
            </a:r>
            <a:r>
              <a:rPr lang="en-US" sz="1800" b="0" i="0" u="none" strike="noStrike" baseline="0" dirty="0">
                <a:solidFill>
                  <a:srgbClr val="0D0D0D"/>
                </a:solidFill>
                <a:latin typeface="Times New Roman" panose="02020603050405020304" pitchFamily="18" charset="0"/>
              </a:rPr>
              <a:t> presence. </a:t>
            </a:r>
          </a:p>
          <a:p>
            <a:pPr marL="285750" indent="-285750" algn="just">
              <a:buFont typeface="Arial" panose="020B0604020202020204" pitchFamily="34" charset="0"/>
              <a:buChar char="•"/>
            </a:pPr>
            <a:r>
              <a:rPr lang="en-US" sz="1800" b="0" i="0" u="none" strike="noStrike" baseline="0" dirty="0">
                <a:solidFill>
                  <a:srgbClr val="0D0D0D"/>
                </a:solidFill>
                <a:latin typeface="Times New Roman" panose="02020603050405020304" pitchFamily="18" charset="0"/>
              </a:rPr>
              <a:t>However, a slight decline in hardness occurred compared to Mg–</a:t>
            </a:r>
            <a:r>
              <a:rPr lang="en-US" sz="1800" b="0" i="0" u="none" strike="noStrike" baseline="0" dirty="0" err="1">
                <a:solidFill>
                  <a:srgbClr val="0D0D0D"/>
                </a:solidFill>
                <a:latin typeface="Times New Roman" panose="02020603050405020304" pitchFamily="18" charset="0"/>
              </a:rPr>
              <a:t>SiC</a:t>
            </a:r>
            <a:r>
              <a:rPr lang="en-US" sz="1800" b="0" i="0" u="none" strike="noStrike" baseline="0" dirty="0">
                <a:solidFill>
                  <a:srgbClr val="0D0D0D"/>
                </a:solidFill>
                <a:latin typeface="Times New Roman" panose="02020603050405020304" pitchFamily="18" charset="0"/>
              </a:rPr>
              <a:t> composites due to the addition of softer </a:t>
            </a:r>
            <a:r>
              <a:rPr lang="en-US" sz="1800" b="0" i="0" u="none" strike="noStrike" baseline="0" dirty="0" err="1">
                <a:solidFill>
                  <a:srgbClr val="0D0D0D"/>
                </a:solidFill>
                <a:latin typeface="Times New Roman" panose="02020603050405020304" pitchFamily="18" charset="0"/>
              </a:rPr>
              <a:t>Gn</a:t>
            </a:r>
            <a:r>
              <a:rPr lang="en-US" sz="1800" b="0" i="0" u="none" strike="noStrike" baseline="0" dirty="0">
                <a:solidFill>
                  <a:srgbClr val="0D0D0D"/>
                </a:solidFill>
                <a:latin typeface="Times New Roman" panose="02020603050405020304" pitchFamily="18" charset="0"/>
              </a:rPr>
              <a:t> particles. Tribological properties were evaluated via pin-on-disc wear tests under dry sliding conditions, revealing significantly improved wear resistance for the composites compared to pure magnesium. </a:t>
            </a:r>
          </a:p>
          <a:p>
            <a:pPr marL="285750" indent="-285750" algn="just">
              <a:buFont typeface="Arial" panose="020B0604020202020204" pitchFamily="34" charset="0"/>
              <a:buChar char="•"/>
            </a:pPr>
            <a:r>
              <a:rPr lang="en-US" sz="1800" b="0" i="0" u="none" strike="noStrike" baseline="0" dirty="0">
                <a:solidFill>
                  <a:srgbClr val="0D0D0D"/>
                </a:solidFill>
                <a:latin typeface="Times New Roman" panose="02020603050405020304" pitchFamily="18" charset="0"/>
              </a:rPr>
              <a:t>Soorya Prakash et al.'s study sheds light on the mechanical and wear behavior of these hybrid composites, offering valuable insights into their potential applications. </a:t>
            </a:r>
          </a:p>
          <a:p>
            <a:pPr algn="just"/>
            <a:endParaRPr lang="en-IN" sz="1800" b="0" i="0" u="none" strike="noStrike" baseline="0" dirty="0">
              <a:solidFill>
                <a:srgbClr val="000000"/>
              </a:solidFill>
              <a:latin typeface="Times New Roman" panose="02020603050405020304" pitchFamily="18" charset="0"/>
            </a:endParaRPr>
          </a:p>
          <a:p>
            <a:pPr algn="just"/>
            <a:r>
              <a:rPr lang="en-IN" sz="1800" b="0" i="0" u="none" strike="noStrike" baseline="0" dirty="0">
                <a:solidFill>
                  <a:srgbClr val="000000"/>
                </a:solidFill>
                <a:latin typeface="Times New Roman" panose="02020603050405020304" pitchFamily="18" charset="0"/>
              </a:rPr>
              <a:t>4. </a:t>
            </a:r>
            <a:r>
              <a:rPr lang="en-IN" sz="1800" b="1" i="0" u="none" strike="noStrike" baseline="0" dirty="0">
                <a:solidFill>
                  <a:srgbClr val="0D0D0D"/>
                </a:solidFill>
                <a:latin typeface="Times New Roman" panose="02020603050405020304" pitchFamily="18" charset="0"/>
              </a:rPr>
              <a:t>Journal Title: </a:t>
            </a:r>
            <a:r>
              <a:rPr lang="en-IN" sz="1800" b="0" i="0" u="none" strike="noStrike" baseline="0" dirty="0">
                <a:solidFill>
                  <a:srgbClr val="0D0D0D"/>
                </a:solidFill>
                <a:latin typeface="Times New Roman" panose="02020603050405020304" pitchFamily="18" charset="0"/>
              </a:rPr>
              <a:t>Hsu</a:t>
            </a:r>
            <a:r>
              <a:rPr lang="en-IN" sz="1800" b="0" i="0" u="none" strike="noStrike" baseline="0" dirty="0">
                <a:solidFill>
                  <a:srgbClr val="000000"/>
                </a:solidFill>
                <a:latin typeface="Times New Roman" panose="02020603050405020304" pitchFamily="18" charset="0"/>
              </a:rPr>
              <a:t>, C. J., Chang, C. C. Y., Kao, P. W., &amp; Ho, N. J. (2006). Al-Al3Ti nano composites produced in situ by friction stir processing.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Hsu et al. [4] employed friction-stir processing (FSP) to create Al/Al3Ti nano-composites, enhancing the Young's modulus and tensile strength of aluminum alloys.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The study revealed that increasing the volume percentage of Al3Ti resulted in a significant elevation in Young's modulus, indicating the potential of ceramic particles to enhance wear resistance in metal matrix composites.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This research underscores the effectiveness of FSP in producing nano-composites with improved mechanical properties, offering insights into the optimization of composite materials for various applications. </a:t>
            </a:r>
          </a:p>
          <a:p>
            <a:pPr marL="12700" marR="5080" algn="just">
              <a:spcBef>
                <a:spcPts val="1200"/>
              </a:spcBef>
              <a:spcAft>
                <a:spcPts val="1200"/>
              </a:spcAft>
              <a:tabLst>
                <a:tab pos="311785" algn="l"/>
              </a:tabLst>
            </a:pPr>
            <a:endParaRPr sz="2200" dirty="0">
              <a:latin typeface="Times New Roman"/>
              <a:cs typeface="Times New Roman"/>
            </a:endParaRPr>
          </a:p>
        </p:txBody>
      </p:sp>
    </p:spTree>
    <p:extLst>
      <p:ext uri="{BB962C8B-B14F-4D97-AF65-F5344CB8AC3E}">
        <p14:creationId xmlns:p14="http://schemas.microsoft.com/office/powerpoint/2010/main" val="3858952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1740C71-E789-C487-02EE-F118452CFF28}"/>
                  </a:ext>
                </a:extLst>
              </p:cNvPr>
              <p:cNvSpPr txBox="1"/>
              <p:nvPr/>
            </p:nvSpPr>
            <p:spPr>
              <a:xfrm>
                <a:off x="914400" y="304800"/>
                <a:ext cx="10363200" cy="6463308"/>
              </a:xfrm>
              <a:prstGeom prst="rect">
                <a:avLst/>
              </a:prstGeom>
              <a:noFill/>
            </p:spPr>
            <p:txBody>
              <a:bodyPr wrap="square" rtlCol="0">
                <a:spAutoFit/>
              </a:bodyPr>
              <a:lstStyle/>
              <a:p>
                <a:pPr algn="just"/>
                <a:r>
                  <a:rPr lang="en-IN" sz="1800" b="0" i="0" u="none" strike="noStrike" baseline="0" dirty="0">
                    <a:solidFill>
                      <a:srgbClr val="000000"/>
                    </a:solidFill>
                    <a:latin typeface="Times New Roman" panose="02020603050405020304" pitchFamily="18" charset="0"/>
                  </a:rPr>
                  <a:t>5. </a:t>
                </a:r>
                <a:r>
                  <a:rPr lang="en-IN" sz="1800" b="1" i="0" u="none" strike="noStrike" baseline="0" dirty="0">
                    <a:solidFill>
                      <a:srgbClr val="0D0D0D"/>
                    </a:solidFill>
                    <a:latin typeface="Times New Roman" panose="02020603050405020304" pitchFamily="18" charset="0"/>
                  </a:rPr>
                  <a:t>Journal Title: </a:t>
                </a:r>
                <a:r>
                  <a:rPr lang="en-IN" sz="1800" b="0" i="0" u="none" strike="noStrike" baseline="0" dirty="0">
                    <a:solidFill>
                      <a:srgbClr val="000000"/>
                    </a:solidFill>
                    <a:latin typeface="Times New Roman" panose="02020603050405020304" pitchFamily="18" charset="0"/>
                  </a:rPr>
                  <a:t>Abbasi M, Bagheri B, </a:t>
                </a:r>
                <a:r>
                  <a:rPr lang="en-IN" sz="1800" b="0" i="0" u="none" strike="noStrike" baseline="0" dirty="0" err="1">
                    <a:solidFill>
                      <a:srgbClr val="000000"/>
                    </a:solidFill>
                    <a:latin typeface="Times New Roman" panose="02020603050405020304" pitchFamily="18" charset="0"/>
                  </a:rPr>
                  <a:t>Dadaei</a:t>
                </a:r>
                <a:r>
                  <a:rPr lang="en-IN" sz="1800" b="0" i="0" u="none" strike="noStrike" baseline="0" dirty="0">
                    <a:solidFill>
                      <a:srgbClr val="000000"/>
                    </a:solidFill>
                    <a:latin typeface="Times New Roman" panose="02020603050405020304" pitchFamily="18" charset="0"/>
                  </a:rPr>
                  <a:t> M, Omidvar H R, Rezaei M: The effect of FSP on mechanical, tribological, and corrosion </a:t>
                </a:r>
                <a:r>
                  <a:rPr lang="en-IN" sz="1800" b="0" i="0" u="none" strike="noStrike" baseline="0" dirty="0" err="1">
                    <a:solidFill>
                      <a:srgbClr val="000000"/>
                    </a:solidFill>
                    <a:latin typeface="Times New Roman" panose="02020603050405020304" pitchFamily="18" charset="0"/>
                  </a:rPr>
                  <a:t>behavior</a:t>
                </a:r>
                <a:r>
                  <a:rPr lang="en-IN" sz="1800" b="0" i="0" u="none" strike="noStrike" baseline="0" dirty="0">
                    <a:solidFill>
                      <a:srgbClr val="000000"/>
                    </a:solidFill>
                    <a:latin typeface="Times New Roman" panose="02020603050405020304" pitchFamily="18" charset="0"/>
                  </a:rPr>
                  <a:t> of composite layer developed on magnesium AZ91 alloy surface.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Abbasi et al. [5] investigated the impact of </a:t>
                </a:r>
                <a:r>
                  <a:rPr lang="en-US" sz="1800" b="0" i="0" u="none" strike="noStrike" baseline="0" dirty="0" err="1">
                    <a:solidFill>
                      <a:srgbClr val="000000"/>
                    </a:solidFill>
                    <a:latin typeface="Times New Roman" panose="02020603050405020304" pitchFamily="18" charset="0"/>
                  </a:rPr>
                  <a:t>SiC</a:t>
                </a:r>
                <a:r>
                  <a:rPr lang="en-US" sz="1800" b="0" i="0" u="none" strike="noStrike" baseline="0" dirty="0">
                    <a:solidFill>
                      <a:srgbClr val="000000"/>
                    </a:solidFill>
                    <a:latin typeface="Times New Roman" panose="02020603050405020304" pitchFamily="18" charset="0"/>
                  </a:rPr>
                  <a:t> and </a:t>
                </a:r>
                <a14:m>
                  <m:oMath xmlns:m="http://schemas.openxmlformats.org/officeDocument/2006/math">
                    <m:sSub>
                      <m:sSubPr>
                        <m:ctrlPr>
                          <a:rPr lang="en-US" b="0" i="1" smtClean="0">
                            <a:solidFill>
                              <a:srgbClr val="0D0D0D"/>
                            </a:solidFill>
                            <a:effectLst/>
                            <a:latin typeface="Cambria Math" panose="02040503050406030204" pitchFamily="18" charset="0"/>
                          </a:rPr>
                        </m:ctrlPr>
                      </m:sSubPr>
                      <m:e>
                        <m:r>
                          <m:rPr>
                            <m:sty m:val="p"/>
                          </m:rPr>
                          <a:rPr lang="en-IN" b="0" i="0" smtClean="0">
                            <a:solidFill>
                              <a:srgbClr val="0D0D0D"/>
                            </a:solidFill>
                            <a:effectLst/>
                            <a:latin typeface="Cambria Math" panose="02040503050406030204" pitchFamily="18" charset="0"/>
                          </a:rPr>
                          <m:t>Al</m:t>
                        </m:r>
                      </m:e>
                      <m:sub>
                        <m:r>
                          <a:rPr lang="en-IN" b="0" i="0" smtClean="0">
                            <a:solidFill>
                              <a:srgbClr val="0D0D0D"/>
                            </a:solidFill>
                            <a:effectLst/>
                            <a:latin typeface="Cambria Math" panose="02040503050406030204" pitchFamily="18" charset="0"/>
                          </a:rPr>
                          <m:t>2</m:t>
                        </m:r>
                      </m:sub>
                    </m:sSub>
                    <m:sSub>
                      <m:sSubPr>
                        <m:ctrlPr>
                          <a:rPr lang="en-US" i="1">
                            <a:solidFill>
                              <a:srgbClr val="0D0D0D"/>
                            </a:solidFill>
                            <a:latin typeface="Cambria Math" panose="02040503050406030204" pitchFamily="18" charset="0"/>
                          </a:rPr>
                        </m:ctrlPr>
                      </m:sSubPr>
                      <m:e>
                        <m:r>
                          <m:rPr>
                            <m:sty m:val="p"/>
                          </m:rPr>
                          <a:rPr lang="en-IN" b="0" i="0" smtClean="0">
                            <a:solidFill>
                              <a:srgbClr val="0D0D0D"/>
                            </a:solidFill>
                            <a:latin typeface="Cambria Math" panose="02040503050406030204" pitchFamily="18" charset="0"/>
                          </a:rPr>
                          <m:t>O</m:t>
                        </m:r>
                      </m:e>
                      <m:sub>
                        <m:r>
                          <a:rPr lang="en-IN" b="0" i="0" smtClean="0">
                            <a:solidFill>
                              <a:srgbClr val="0D0D0D"/>
                            </a:solidFill>
                            <a:latin typeface="Cambria Math" panose="02040503050406030204" pitchFamily="18" charset="0"/>
                          </a:rPr>
                          <m:t>3</m:t>
                        </m:r>
                      </m:sub>
                    </m:sSub>
                  </m:oMath>
                </a14:m>
                <a:r>
                  <a:rPr lang="en-US" sz="1800" b="0" i="0" u="none" strike="noStrike" baseline="0" dirty="0">
                    <a:solidFill>
                      <a:srgbClr val="000000"/>
                    </a:solidFill>
                    <a:latin typeface="Times New Roman" panose="02020603050405020304" pitchFamily="18" charset="0"/>
                  </a:rPr>
                  <a:t> particles on mechanical, tribological, and corrosion properties of surface composites on AZ91 magnesium alloy via Friction-stir processing (FSP).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They found that specimens containing </a:t>
                </a:r>
                <a:r>
                  <a:rPr lang="en-US" sz="1800" b="0" i="0" u="none" strike="noStrike" baseline="0" dirty="0" err="1">
                    <a:solidFill>
                      <a:srgbClr val="000000"/>
                    </a:solidFill>
                    <a:latin typeface="Times New Roman" panose="02020603050405020304" pitchFamily="18" charset="0"/>
                  </a:rPr>
                  <a:t>SiC</a:t>
                </a:r>
                <a:r>
                  <a:rPr lang="en-US" sz="1800" b="0" i="0" u="none" strike="noStrike" baseline="0" dirty="0">
                    <a:solidFill>
                      <a:srgbClr val="000000"/>
                    </a:solidFill>
                    <a:latin typeface="Times New Roman" panose="02020603050405020304" pitchFamily="18" charset="0"/>
                  </a:rPr>
                  <a:t> particles exhibited higher strength, ductility, and superior corrosion resistance compared to those with </a:t>
                </a:r>
                <a14:m>
                  <m:oMath xmlns:m="http://schemas.openxmlformats.org/officeDocument/2006/math">
                    <m:sSub>
                      <m:sSubPr>
                        <m:ctrlPr>
                          <a:rPr lang="en-US" b="0" i="1" smtClean="0">
                            <a:solidFill>
                              <a:srgbClr val="0D0D0D"/>
                            </a:solidFill>
                            <a:effectLst/>
                            <a:latin typeface="Cambria Math" panose="02040503050406030204" pitchFamily="18" charset="0"/>
                          </a:rPr>
                        </m:ctrlPr>
                      </m:sSubPr>
                      <m:e>
                        <m:r>
                          <m:rPr>
                            <m:sty m:val="p"/>
                          </m:rPr>
                          <a:rPr lang="en-IN" b="0" i="0" smtClean="0">
                            <a:solidFill>
                              <a:srgbClr val="0D0D0D"/>
                            </a:solidFill>
                            <a:effectLst/>
                            <a:latin typeface="Cambria Math" panose="02040503050406030204" pitchFamily="18" charset="0"/>
                          </a:rPr>
                          <m:t>Al</m:t>
                        </m:r>
                      </m:e>
                      <m:sub>
                        <m:r>
                          <a:rPr lang="en-IN" b="0" i="0" smtClean="0">
                            <a:solidFill>
                              <a:srgbClr val="0D0D0D"/>
                            </a:solidFill>
                            <a:effectLst/>
                            <a:latin typeface="Cambria Math" panose="02040503050406030204" pitchFamily="18" charset="0"/>
                          </a:rPr>
                          <m:t>2</m:t>
                        </m:r>
                      </m:sub>
                    </m:sSub>
                    <m:sSub>
                      <m:sSubPr>
                        <m:ctrlPr>
                          <a:rPr lang="en-US" i="1">
                            <a:solidFill>
                              <a:srgbClr val="0D0D0D"/>
                            </a:solidFill>
                            <a:latin typeface="Cambria Math" panose="02040503050406030204" pitchFamily="18" charset="0"/>
                          </a:rPr>
                        </m:ctrlPr>
                      </m:sSubPr>
                      <m:e>
                        <m:r>
                          <m:rPr>
                            <m:sty m:val="p"/>
                          </m:rPr>
                          <a:rPr lang="en-IN" b="0" i="0" smtClean="0">
                            <a:solidFill>
                              <a:srgbClr val="0D0D0D"/>
                            </a:solidFill>
                            <a:latin typeface="Cambria Math" panose="02040503050406030204" pitchFamily="18" charset="0"/>
                          </a:rPr>
                          <m:t>O</m:t>
                        </m:r>
                      </m:e>
                      <m:sub>
                        <m:r>
                          <a:rPr lang="en-IN" b="0" i="0" smtClean="0">
                            <a:solidFill>
                              <a:srgbClr val="0D0D0D"/>
                            </a:solidFill>
                            <a:latin typeface="Cambria Math" panose="02040503050406030204" pitchFamily="18" charset="0"/>
                          </a:rPr>
                          <m:t>3</m:t>
                        </m:r>
                      </m:sub>
                    </m:sSub>
                  </m:oMath>
                </a14:m>
                <a:r>
                  <a:rPr lang="en-US" sz="1800" b="0" i="0" u="none" strike="noStrike" baseline="0" dirty="0">
                    <a:solidFill>
                      <a:srgbClr val="000000"/>
                    </a:solidFill>
                    <a:latin typeface="Times New Roman" panose="02020603050405020304" pitchFamily="18" charset="0"/>
                  </a:rPr>
                  <a:t> particles. This suggests the potential of FSP in enhancing the performance of magnesium alloys through the incorporation of suitable reinforcing particles.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The study underscores the importance of particle selection in optimizing the properties of surface composites, providing valuable insights for the development of advanced materials with improved mechanical and corrosion characteristics. </a:t>
                </a:r>
              </a:p>
              <a:p>
                <a:pPr algn="just"/>
                <a:endParaRPr lang="en-IN" sz="1800" b="0" i="0" u="none" strike="noStrike" baseline="0" dirty="0">
                  <a:solidFill>
                    <a:srgbClr val="000000"/>
                  </a:solidFill>
                  <a:latin typeface="Times New Roman" panose="02020603050405020304" pitchFamily="18" charset="0"/>
                </a:endParaRPr>
              </a:p>
              <a:p>
                <a:pPr algn="just"/>
                <a:r>
                  <a:rPr lang="en-IN" sz="1800" b="0" i="0" u="none" strike="noStrike" baseline="0" dirty="0">
                    <a:solidFill>
                      <a:srgbClr val="000000"/>
                    </a:solidFill>
                    <a:latin typeface="Times New Roman" panose="02020603050405020304" pitchFamily="18" charset="0"/>
                  </a:rPr>
                  <a:t>6. </a:t>
                </a:r>
                <a:r>
                  <a:rPr lang="en-IN" sz="1800" b="1" i="0" u="none" strike="noStrike" baseline="0" dirty="0">
                    <a:solidFill>
                      <a:srgbClr val="0D0D0D"/>
                    </a:solidFill>
                    <a:latin typeface="Times New Roman" panose="02020603050405020304" pitchFamily="18" charset="0"/>
                  </a:rPr>
                  <a:t>Journal Title: </a:t>
                </a:r>
                <a:r>
                  <a:rPr lang="en-IN" sz="1800" b="0" i="0" u="none" strike="noStrike" baseline="0" dirty="0">
                    <a:solidFill>
                      <a:srgbClr val="000000"/>
                    </a:solidFill>
                    <a:latin typeface="Times New Roman" panose="02020603050405020304" pitchFamily="18" charset="0"/>
                  </a:rPr>
                  <a:t>A. </a:t>
                </a:r>
                <a:r>
                  <a:rPr lang="en-IN" sz="1800" b="0" i="0" u="none" strike="noStrike" baseline="0" dirty="0" err="1">
                    <a:solidFill>
                      <a:srgbClr val="000000"/>
                    </a:solidFill>
                    <a:latin typeface="Times New Roman" panose="02020603050405020304" pitchFamily="18" charset="0"/>
                  </a:rPr>
                  <a:t>Atrens</a:t>
                </a:r>
                <a:r>
                  <a:rPr lang="en-IN" sz="1800" b="0" i="0" u="none" strike="noStrike" baseline="0" dirty="0">
                    <a:solidFill>
                      <a:srgbClr val="000000"/>
                    </a:solidFill>
                    <a:latin typeface="Times New Roman" panose="02020603050405020304" pitchFamily="18" charset="0"/>
                  </a:rPr>
                  <a:t>, Z. Shi, S.U. Mehreen, S. Johnston, G.L. Song, X. Chen, F. Pan, J. </a:t>
                </a:r>
                <a:r>
                  <a:rPr lang="en-IN" sz="1800" b="0" i="0" u="none" strike="noStrike" baseline="0" dirty="0" err="1">
                    <a:solidFill>
                      <a:srgbClr val="000000"/>
                    </a:solidFill>
                    <a:latin typeface="Times New Roman" panose="02020603050405020304" pitchFamily="18" charset="0"/>
                  </a:rPr>
                  <a:t>Magnes</a:t>
                </a:r>
                <a:r>
                  <a:rPr lang="en-IN" sz="1800" b="0" i="0" u="none" strike="noStrike" baseline="0" dirty="0">
                    <a:solidFill>
                      <a:srgbClr val="000000"/>
                    </a:solidFill>
                    <a:latin typeface="Times New Roman" panose="02020603050405020304" pitchFamily="18" charset="0"/>
                  </a:rPr>
                  <a:t>: </a:t>
                </a:r>
                <a:r>
                  <a:rPr lang="en-IN" sz="1800" b="0" i="0" u="none" strike="noStrike" baseline="0" dirty="0">
                    <a:solidFill>
                      <a:srgbClr val="1F1F1F"/>
                    </a:solidFill>
                    <a:latin typeface="Times New Roman" panose="02020603050405020304" pitchFamily="18" charset="0"/>
                  </a:rPr>
                  <a:t>Review of Mg alloy corrosion rates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In recent years, there has been a growing interest in the use of nanoparticles such as Al2O3, </a:t>
                </a:r>
                <a:r>
                  <a:rPr lang="en-US" sz="1800" b="0" i="0" u="none" strike="noStrike" baseline="0" dirty="0" err="1">
                    <a:solidFill>
                      <a:srgbClr val="000000"/>
                    </a:solidFill>
                    <a:latin typeface="Times New Roman" panose="02020603050405020304" pitchFamily="18" charset="0"/>
                  </a:rPr>
                  <a:t>SiC</a:t>
                </a:r>
                <a:r>
                  <a:rPr lang="en-US" sz="1800" b="0" i="0" u="none" strike="noStrike" baseline="0" dirty="0">
                    <a:solidFill>
                      <a:srgbClr val="000000"/>
                    </a:solidFill>
                    <a:latin typeface="Times New Roman" panose="02020603050405020304" pitchFamily="18" charset="0"/>
                  </a:rPr>
                  <a:t>, and carbonaceous materials as reinforcing agents in metal matrix composites (MMCs). Andrej </a:t>
                </a:r>
                <a:r>
                  <a:rPr lang="en-US" sz="1800" b="0" i="0" u="none" strike="noStrike" baseline="0" dirty="0" err="1">
                    <a:solidFill>
                      <a:srgbClr val="000000"/>
                    </a:solidFill>
                    <a:latin typeface="Times New Roman" panose="02020603050405020304" pitchFamily="18" charset="0"/>
                  </a:rPr>
                  <a:t>Atrens</a:t>
                </a:r>
                <a:r>
                  <a:rPr lang="en-US" sz="1800" b="0" i="0" u="none" strike="noStrike" baseline="0" dirty="0">
                    <a:solidFill>
                      <a:srgbClr val="000000"/>
                    </a:solidFill>
                    <a:latin typeface="Times New Roman" panose="02020603050405020304" pitchFamily="18" charset="0"/>
                  </a:rPr>
                  <a:t> et al. [6] highlight this trend, noting the emerging role of nanoparticles in enhancing the physical, mechanical, and corrosion properties of MMCs. These nanoparticles offer a promising avenue for improving the performance of materials across various applications.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The research underscores the potential of incorporating nanoparticles into MMCs to achieve desired material characteristics, reflecting ongoing efforts to innovate in the field of composite materials. As the understanding of nanoparticle-reinforced MMCs continues to evolve, further exploration of their synthesis, processing, and performance is essential to unlock their full potential in advancing material science and engineering. </a:t>
                </a:r>
              </a:p>
            </p:txBody>
          </p:sp>
        </mc:Choice>
        <mc:Fallback>
          <p:sp>
            <p:nvSpPr>
              <p:cNvPr id="4" name="TextBox 3">
                <a:extLst>
                  <a:ext uri="{FF2B5EF4-FFF2-40B4-BE49-F238E27FC236}">
                    <a16:creationId xmlns:a16="http://schemas.microsoft.com/office/drawing/2014/main" id="{31740C71-E789-C487-02EE-F118452CFF28}"/>
                  </a:ext>
                </a:extLst>
              </p:cNvPr>
              <p:cNvSpPr txBox="1">
                <a:spLocks noRot="1" noChangeAspect="1" noMove="1" noResize="1" noEditPoints="1" noAdjustHandles="1" noChangeArrowheads="1" noChangeShapeType="1" noTextEdit="1"/>
              </p:cNvSpPr>
              <p:nvPr/>
            </p:nvSpPr>
            <p:spPr>
              <a:xfrm>
                <a:off x="914400" y="304800"/>
                <a:ext cx="10363200" cy="6463308"/>
              </a:xfrm>
              <a:prstGeom prst="rect">
                <a:avLst/>
              </a:prstGeom>
              <a:blipFill>
                <a:blip r:embed="rId2"/>
                <a:stretch>
                  <a:fillRect l="-471" t="-472" r="-471" b="-566"/>
                </a:stretch>
              </a:blipFill>
            </p:spPr>
            <p:txBody>
              <a:bodyPr/>
              <a:lstStyle/>
              <a:p>
                <a:r>
                  <a:rPr lang="en-IN">
                    <a:noFill/>
                  </a:rPr>
                  <a:t> </a:t>
                </a:r>
              </a:p>
            </p:txBody>
          </p:sp>
        </mc:Fallback>
      </mc:AlternateContent>
    </p:spTree>
    <p:extLst>
      <p:ext uri="{BB962C8B-B14F-4D97-AF65-F5344CB8AC3E}">
        <p14:creationId xmlns:p14="http://schemas.microsoft.com/office/powerpoint/2010/main" val="3952370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A1317D-9012-641E-8A51-903F924AA38F}"/>
              </a:ext>
            </a:extLst>
          </p:cNvPr>
          <p:cNvSpPr txBox="1"/>
          <p:nvPr/>
        </p:nvSpPr>
        <p:spPr>
          <a:xfrm>
            <a:off x="914400" y="685800"/>
            <a:ext cx="10439400" cy="3416320"/>
          </a:xfrm>
          <a:prstGeom prst="rect">
            <a:avLst/>
          </a:prstGeom>
          <a:noFill/>
        </p:spPr>
        <p:txBody>
          <a:bodyPr wrap="square" rtlCol="0">
            <a:spAutoFit/>
          </a:bodyPr>
          <a:lstStyle/>
          <a:p>
            <a:pPr algn="just"/>
            <a:endParaRPr lang="en-IN" sz="1800" b="0" i="0" u="none" strike="noStrike" baseline="0" dirty="0">
              <a:solidFill>
                <a:srgbClr val="000000"/>
              </a:solidFill>
              <a:latin typeface="Times New Roman" panose="02020603050405020304" pitchFamily="18" charset="0"/>
            </a:endParaRPr>
          </a:p>
          <a:p>
            <a:pPr algn="just"/>
            <a:r>
              <a:rPr lang="en-US" sz="1800" b="0" i="0" u="none" strike="noStrike" baseline="0" dirty="0">
                <a:solidFill>
                  <a:srgbClr val="000000"/>
                </a:solidFill>
                <a:latin typeface="Times New Roman" panose="02020603050405020304" pitchFamily="18" charset="0"/>
              </a:rPr>
              <a:t>7. </a:t>
            </a:r>
            <a:r>
              <a:rPr lang="en-US" sz="1800" b="1" i="0" u="none" strike="noStrike" baseline="0" dirty="0">
                <a:solidFill>
                  <a:srgbClr val="0D0D0D"/>
                </a:solidFill>
                <a:latin typeface="Times New Roman" panose="02020603050405020304" pitchFamily="18" charset="0"/>
              </a:rPr>
              <a:t>Journal Title: </a:t>
            </a:r>
            <a:r>
              <a:rPr lang="en-US" sz="1800" b="0" i="0" u="none" strike="noStrike" baseline="0" dirty="0" err="1">
                <a:solidFill>
                  <a:srgbClr val="000000"/>
                </a:solidFill>
                <a:latin typeface="Times New Roman" panose="02020603050405020304" pitchFamily="18" charset="0"/>
              </a:rPr>
              <a:t>Faraji</a:t>
            </a:r>
            <a:r>
              <a:rPr lang="en-US" sz="1800" b="0" i="0" u="none" strike="noStrike" baseline="0" dirty="0">
                <a:solidFill>
                  <a:srgbClr val="000000"/>
                </a:solidFill>
                <a:latin typeface="Times New Roman" panose="02020603050405020304" pitchFamily="18" charset="0"/>
              </a:rPr>
              <a:t>, G., &amp; </a:t>
            </a:r>
            <a:r>
              <a:rPr lang="en-US" sz="1800" b="0" i="0" u="none" strike="noStrike" baseline="0" dirty="0" err="1">
                <a:solidFill>
                  <a:srgbClr val="000000"/>
                </a:solidFill>
                <a:latin typeface="Times New Roman" panose="02020603050405020304" pitchFamily="18" charset="0"/>
              </a:rPr>
              <a:t>Asadi</a:t>
            </a:r>
            <a:r>
              <a:rPr lang="en-US" sz="1800" b="0" i="0" u="none" strike="noStrike" baseline="0" dirty="0">
                <a:solidFill>
                  <a:srgbClr val="000000"/>
                </a:solidFill>
                <a:latin typeface="Times New Roman" panose="02020603050405020304" pitchFamily="18" charset="0"/>
              </a:rPr>
              <a:t>, P. Characterization of AZ91/alumina nanocomposite produced by FSP. </a:t>
            </a:r>
          </a:p>
          <a:p>
            <a:pPr marL="285750" indent="-285750" algn="just">
              <a:buFont typeface="Arial" panose="020B0604020202020204" pitchFamily="34" charset="0"/>
              <a:buChar char="•"/>
            </a:pPr>
            <a:r>
              <a:rPr lang="en-US" sz="1800" b="0" i="0" u="none" strike="noStrike" baseline="0" dirty="0" err="1">
                <a:solidFill>
                  <a:srgbClr val="000000"/>
                </a:solidFill>
                <a:latin typeface="Times New Roman" panose="02020603050405020304" pitchFamily="18" charset="0"/>
              </a:rPr>
              <a:t>Faraji</a:t>
            </a:r>
            <a:r>
              <a:rPr lang="en-US" sz="1800" b="0" i="0" u="none" strike="noStrike" baseline="0" dirty="0">
                <a:solidFill>
                  <a:srgbClr val="000000"/>
                </a:solidFill>
                <a:latin typeface="Times New Roman" panose="02020603050405020304" pitchFamily="18" charset="0"/>
              </a:rPr>
              <a:t> and </a:t>
            </a:r>
            <a:r>
              <a:rPr lang="en-US" sz="1800" b="0" i="0" u="none" strike="noStrike" baseline="0" dirty="0" err="1">
                <a:solidFill>
                  <a:srgbClr val="000000"/>
                </a:solidFill>
                <a:latin typeface="Times New Roman" panose="02020603050405020304" pitchFamily="18" charset="0"/>
              </a:rPr>
              <a:t>Asadi</a:t>
            </a:r>
            <a:r>
              <a:rPr lang="en-US" sz="1800" b="0" i="0" u="none" strike="noStrike" baseline="0" dirty="0">
                <a:solidFill>
                  <a:srgbClr val="000000"/>
                </a:solidFill>
                <a:latin typeface="Times New Roman" panose="02020603050405020304" pitchFamily="18" charset="0"/>
              </a:rPr>
              <a:t> (2011) explored AZ91/Al2O3 nano-composite fabrication via friction stir processing (FSP), revealing insights into grain size, hardness, and wear resistance. They found that the distribution pattern of nano-alumina particles, rather than heat production, significantly influenced final grain size and hardness.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Additionally, FSP of AZ91 magnesium alloy with nano-alumina particles notably enhanced wear resistance, transitioning the wear mechanism from intensive to moderate. Moreover, </a:t>
            </a:r>
            <a:r>
              <a:rPr lang="en-US" sz="1800" b="0" i="0" u="none" strike="noStrike" baseline="0" dirty="0">
                <a:latin typeface="Times New Roman" panose="02020603050405020304" pitchFamily="18" charset="0"/>
              </a:rPr>
              <a:t>optimizing particle distribution at high W/V ratios led to reduced grain size and increased hardness. </a:t>
            </a:r>
          </a:p>
          <a:p>
            <a:pPr marL="285750" indent="-285750" algn="just">
              <a:buFont typeface="Arial" panose="020B0604020202020204" pitchFamily="34" charset="0"/>
              <a:buChar char="•"/>
            </a:pPr>
            <a:r>
              <a:rPr lang="en-US" sz="1800" b="0" i="0" u="none" strike="noStrike" baseline="0" dirty="0">
                <a:latin typeface="Times New Roman" panose="02020603050405020304" pitchFamily="18" charset="0"/>
              </a:rPr>
              <a:t>This study underscores the importance of nanoparticle distribution in FSP-produced composites and highlights its potential for enhancing mechanical properties, particularly wear resistance, in magnesium alloys. </a:t>
            </a:r>
          </a:p>
          <a:p>
            <a:pPr algn="just"/>
            <a:endParaRPr lang="en-IN" dirty="0"/>
          </a:p>
        </p:txBody>
      </p:sp>
    </p:spTree>
    <p:extLst>
      <p:ext uri="{BB962C8B-B14F-4D97-AF65-F5344CB8AC3E}">
        <p14:creationId xmlns:p14="http://schemas.microsoft.com/office/powerpoint/2010/main" val="1179302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28345"/>
            <a:ext cx="5559756" cy="566181"/>
          </a:xfrm>
          <a:prstGeom prst="rect">
            <a:avLst/>
          </a:prstGeom>
        </p:spPr>
        <p:txBody>
          <a:bodyPr vert="horz" wrap="square" lIns="0" tIns="12065" rIns="0" bIns="0" rtlCol="0">
            <a:spAutoFit/>
          </a:bodyPr>
          <a:lstStyle/>
          <a:p>
            <a:pPr marL="12700">
              <a:lnSpc>
                <a:spcPct val="100000"/>
              </a:lnSpc>
              <a:spcBef>
                <a:spcPts val="95"/>
              </a:spcBef>
            </a:pPr>
            <a:r>
              <a:rPr lang="en-IN" spc="-5" dirty="0">
                <a:latin typeface="Times New Roman" panose="02020603050405020304" pitchFamily="18" charset="0"/>
                <a:cs typeface="Times New Roman" panose="02020603050405020304" pitchFamily="18" charset="0"/>
              </a:rPr>
              <a:t>Research Gap</a:t>
            </a:r>
            <a:endParaRPr lang="en-IN" spc="-95" dirty="0">
              <a:latin typeface="Times New Roman" panose="02020603050405020304" pitchFamily="18" charset="0"/>
              <a:cs typeface="Times New Roman" panose="02020603050405020304" pitchFamily="18" charset="0"/>
            </a:endParaRPr>
          </a:p>
        </p:txBody>
      </p:sp>
      <p:sp>
        <p:nvSpPr>
          <p:cNvPr id="3" name="object 3"/>
          <p:cNvSpPr txBox="1"/>
          <p:nvPr/>
        </p:nvSpPr>
        <p:spPr>
          <a:xfrm>
            <a:off x="917244" y="1816988"/>
            <a:ext cx="10363835" cy="3204210"/>
          </a:xfrm>
          <a:prstGeom prst="rect">
            <a:avLst/>
          </a:prstGeom>
        </p:spPr>
        <p:txBody>
          <a:bodyPr vert="horz" wrap="square" lIns="0" tIns="46990" rIns="0" bIns="0" rtlCol="0">
            <a:spAutoFit/>
          </a:bodyPr>
          <a:lstStyle/>
          <a:p>
            <a:pPr marL="241300" marR="5715" indent="-228600" algn="just">
              <a:lnSpc>
                <a:spcPct val="90000"/>
              </a:lnSpc>
              <a:spcBef>
                <a:spcPts val="370"/>
              </a:spcBef>
              <a:buSzPct val="95454"/>
              <a:buFont typeface="Wingdings"/>
              <a:buChar char=""/>
              <a:tabLst>
                <a:tab pos="241300" algn="l"/>
              </a:tabLst>
            </a:pPr>
            <a:r>
              <a:rPr sz="2200" dirty="0">
                <a:latin typeface="Times New Roman"/>
                <a:cs typeface="Times New Roman"/>
              </a:rPr>
              <a:t>Despite the </a:t>
            </a:r>
            <a:r>
              <a:rPr sz="2200" spc="-5" dirty="0">
                <a:latin typeface="Times New Roman"/>
                <a:cs typeface="Times New Roman"/>
              </a:rPr>
              <a:t>widespread use </a:t>
            </a:r>
            <a:r>
              <a:rPr sz="2200" dirty="0">
                <a:latin typeface="Times New Roman"/>
                <a:cs typeface="Times New Roman"/>
              </a:rPr>
              <a:t>of Friction </a:t>
            </a:r>
            <a:r>
              <a:rPr sz="2200" spc="-5" dirty="0">
                <a:latin typeface="Times New Roman"/>
                <a:cs typeface="Times New Roman"/>
              </a:rPr>
              <a:t>Stir Processing </a:t>
            </a:r>
            <a:r>
              <a:rPr sz="2200" dirty="0">
                <a:latin typeface="Times New Roman"/>
                <a:cs typeface="Times New Roman"/>
              </a:rPr>
              <a:t>(FSP) </a:t>
            </a:r>
            <a:r>
              <a:rPr sz="2200" spc="5" dirty="0">
                <a:latin typeface="Times New Roman"/>
                <a:cs typeface="Times New Roman"/>
              </a:rPr>
              <a:t>in </a:t>
            </a:r>
            <a:r>
              <a:rPr sz="2200" dirty="0">
                <a:latin typeface="Times New Roman"/>
                <a:cs typeface="Times New Roman"/>
              </a:rPr>
              <a:t>solid-state welding for </a:t>
            </a:r>
            <a:r>
              <a:rPr sz="2200" spc="5" dirty="0">
                <a:latin typeface="Times New Roman"/>
                <a:cs typeface="Times New Roman"/>
              </a:rPr>
              <a:t> </a:t>
            </a:r>
            <a:r>
              <a:rPr sz="2200" dirty="0">
                <a:latin typeface="Times New Roman"/>
                <a:cs typeface="Times New Roman"/>
              </a:rPr>
              <a:t>magnesium </a:t>
            </a:r>
            <a:r>
              <a:rPr sz="2200" spc="5" dirty="0">
                <a:latin typeface="Times New Roman"/>
                <a:cs typeface="Times New Roman"/>
              </a:rPr>
              <a:t>and</a:t>
            </a:r>
            <a:r>
              <a:rPr sz="2200" spc="10" dirty="0">
                <a:latin typeface="Times New Roman"/>
                <a:cs typeface="Times New Roman"/>
              </a:rPr>
              <a:t> </a:t>
            </a:r>
            <a:r>
              <a:rPr sz="2200" spc="-5" dirty="0">
                <a:latin typeface="Times New Roman"/>
                <a:cs typeface="Times New Roman"/>
              </a:rPr>
              <a:t>its</a:t>
            </a:r>
            <a:r>
              <a:rPr sz="2200" dirty="0">
                <a:latin typeface="Times New Roman"/>
                <a:cs typeface="Times New Roman"/>
              </a:rPr>
              <a:t> </a:t>
            </a:r>
            <a:r>
              <a:rPr sz="2200" spc="-5" dirty="0">
                <a:latin typeface="Times New Roman"/>
                <a:cs typeface="Times New Roman"/>
              </a:rPr>
              <a:t>alloys,</a:t>
            </a:r>
            <a:r>
              <a:rPr sz="2200" dirty="0">
                <a:latin typeface="Times New Roman"/>
                <a:cs typeface="Times New Roman"/>
              </a:rPr>
              <a:t> a</a:t>
            </a:r>
            <a:r>
              <a:rPr sz="2200" spc="5" dirty="0">
                <a:latin typeface="Times New Roman"/>
                <a:cs typeface="Times New Roman"/>
              </a:rPr>
              <a:t> </a:t>
            </a:r>
            <a:r>
              <a:rPr sz="2200" spc="-5" dirty="0">
                <a:latin typeface="Times New Roman"/>
                <a:cs typeface="Times New Roman"/>
              </a:rPr>
              <a:t>significant</a:t>
            </a:r>
            <a:r>
              <a:rPr sz="2200" dirty="0">
                <a:latin typeface="Times New Roman"/>
                <a:cs typeface="Times New Roman"/>
              </a:rPr>
              <a:t> </a:t>
            </a:r>
            <a:r>
              <a:rPr sz="2200" spc="-5" dirty="0">
                <a:latin typeface="Times New Roman"/>
                <a:cs typeface="Times New Roman"/>
              </a:rPr>
              <a:t>research</a:t>
            </a:r>
            <a:r>
              <a:rPr sz="2200" dirty="0">
                <a:latin typeface="Times New Roman"/>
                <a:cs typeface="Times New Roman"/>
              </a:rPr>
              <a:t> </a:t>
            </a:r>
            <a:r>
              <a:rPr sz="2200" spc="-5" dirty="0">
                <a:latin typeface="Times New Roman"/>
                <a:cs typeface="Times New Roman"/>
              </a:rPr>
              <a:t>gap</a:t>
            </a:r>
            <a:r>
              <a:rPr sz="2200" dirty="0">
                <a:latin typeface="Times New Roman"/>
                <a:cs typeface="Times New Roman"/>
              </a:rPr>
              <a:t> </a:t>
            </a:r>
            <a:r>
              <a:rPr sz="2200" spc="-5" dirty="0">
                <a:latin typeface="Times New Roman"/>
                <a:cs typeface="Times New Roman"/>
              </a:rPr>
              <a:t>exists</a:t>
            </a:r>
            <a:r>
              <a:rPr sz="2200" dirty="0">
                <a:latin typeface="Times New Roman"/>
                <a:cs typeface="Times New Roman"/>
              </a:rPr>
              <a:t> </a:t>
            </a:r>
            <a:r>
              <a:rPr sz="2200" spc="5" dirty="0">
                <a:latin typeface="Times New Roman"/>
                <a:cs typeface="Times New Roman"/>
              </a:rPr>
              <a:t>in</a:t>
            </a:r>
            <a:r>
              <a:rPr sz="2200" spc="10" dirty="0">
                <a:latin typeface="Times New Roman"/>
                <a:cs typeface="Times New Roman"/>
              </a:rPr>
              <a:t> </a:t>
            </a:r>
            <a:r>
              <a:rPr sz="2200" spc="-5" dirty="0">
                <a:latin typeface="Times New Roman"/>
                <a:cs typeface="Times New Roman"/>
              </a:rPr>
              <a:t>understanding </a:t>
            </a:r>
            <a:r>
              <a:rPr sz="2200" spc="5" dirty="0">
                <a:latin typeface="Times New Roman"/>
                <a:cs typeface="Times New Roman"/>
              </a:rPr>
              <a:t>the </a:t>
            </a:r>
            <a:r>
              <a:rPr sz="2200" dirty="0">
                <a:latin typeface="Times New Roman"/>
                <a:cs typeface="Times New Roman"/>
              </a:rPr>
              <a:t>co- </a:t>
            </a:r>
            <a:r>
              <a:rPr sz="2200" spc="5" dirty="0">
                <a:latin typeface="Times New Roman"/>
                <a:cs typeface="Times New Roman"/>
              </a:rPr>
              <a:t> </a:t>
            </a:r>
            <a:r>
              <a:rPr sz="2200" dirty="0">
                <a:latin typeface="Times New Roman"/>
                <a:cs typeface="Times New Roman"/>
              </a:rPr>
              <a:t>relation</a:t>
            </a:r>
            <a:r>
              <a:rPr sz="2200" spc="5" dirty="0">
                <a:latin typeface="Times New Roman"/>
                <a:cs typeface="Times New Roman"/>
              </a:rPr>
              <a:t> </a:t>
            </a:r>
            <a:r>
              <a:rPr sz="2200" spc="-5" dirty="0">
                <a:latin typeface="Times New Roman"/>
                <a:cs typeface="Times New Roman"/>
              </a:rPr>
              <a:t>between</a:t>
            </a:r>
            <a:r>
              <a:rPr sz="2200" dirty="0">
                <a:latin typeface="Times New Roman"/>
                <a:cs typeface="Times New Roman"/>
              </a:rPr>
              <a:t> FSP</a:t>
            </a:r>
            <a:r>
              <a:rPr sz="2200" spc="5" dirty="0">
                <a:latin typeface="Times New Roman"/>
                <a:cs typeface="Times New Roman"/>
              </a:rPr>
              <a:t> </a:t>
            </a:r>
            <a:r>
              <a:rPr sz="2200" spc="-5" dirty="0">
                <a:latin typeface="Times New Roman"/>
                <a:cs typeface="Times New Roman"/>
              </a:rPr>
              <a:t>processing</a:t>
            </a:r>
            <a:r>
              <a:rPr sz="2200" dirty="0">
                <a:latin typeface="Times New Roman"/>
                <a:cs typeface="Times New Roman"/>
              </a:rPr>
              <a:t> parameters</a:t>
            </a:r>
            <a:r>
              <a:rPr sz="2200" spc="5" dirty="0">
                <a:latin typeface="Times New Roman"/>
                <a:cs typeface="Times New Roman"/>
              </a:rPr>
              <a:t> </a:t>
            </a:r>
            <a:r>
              <a:rPr sz="2200" spc="-5" dirty="0">
                <a:latin typeface="Times New Roman"/>
                <a:cs typeface="Times New Roman"/>
              </a:rPr>
              <a:t>and</a:t>
            </a:r>
            <a:r>
              <a:rPr sz="2200" dirty="0">
                <a:latin typeface="Times New Roman"/>
                <a:cs typeface="Times New Roman"/>
              </a:rPr>
              <a:t> </a:t>
            </a:r>
            <a:r>
              <a:rPr sz="2200" spc="-5" dirty="0">
                <a:latin typeface="Times New Roman"/>
                <a:cs typeface="Times New Roman"/>
              </a:rPr>
              <a:t>the</a:t>
            </a:r>
            <a:r>
              <a:rPr sz="2200" dirty="0">
                <a:latin typeface="Times New Roman"/>
                <a:cs typeface="Times New Roman"/>
              </a:rPr>
              <a:t> </a:t>
            </a:r>
            <a:r>
              <a:rPr sz="2200" spc="-5" dirty="0">
                <a:latin typeface="Times New Roman"/>
                <a:cs typeface="Times New Roman"/>
              </a:rPr>
              <a:t>resultant</a:t>
            </a:r>
            <a:r>
              <a:rPr sz="2200" dirty="0">
                <a:latin typeface="Times New Roman"/>
                <a:cs typeface="Times New Roman"/>
              </a:rPr>
              <a:t> </a:t>
            </a:r>
            <a:r>
              <a:rPr sz="2200" spc="-5" dirty="0">
                <a:latin typeface="Times New Roman"/>
                <a:cs typeface="Times New Roman"/>
              </a:rPr>
              <a:t>surface</a:t>
            </a:r>
            <a:r>
              <a:rPr sz="2200" dirty="0">
                <a:latin typeface="Times New Roman"/>
                <a:cs typeface="Times New Roman"/>
              </a:rPr>
              <a:t> </a:t>
            </a:r>
            <a:r>
              <a:rPr sz="2200" spc="-5" dirty="0">
                <a:latin typeface="Times New Roman"/>
                <a:cs typeface="Times New Roman"/>
              </a:rPr>
              <a:t>properties</a:t>
            </a:r>
            <a:r>
              <a:rPr sz="2200" dirty="0">
                <a:latin typeface="Times New Roman"/>
                <a:cs typeface="Times New Roman"/>
              </a:rPr>
              <a:t> of </a:t>
            </a:r>
            <a:r>
              <a:rPr sz="2200" spc="5" dirty="0">
                <a:latin typeface="Times New Roman"/>
                <a:cs typeface="Times New Roman"/>
              </a:rPr>
              <a:t> </a:t>
            </a:r>
            <a:r>
              <a:rPr sz="2200" dirty="0">
                <a:latin typeface="Times New Roman"/>
                <a:cs typeface="Times New Roman"/>
              </a:rPr>
              <a:t>Magnesium</a:t>
            </a:r>
            <a:r>
              <a:rPr sz="2200" spc="5" dirty="0">
                <a:latin typeface="Times New Roman"/>
                <a:cs typeface="Times New Roman"/>
              </a:rPr>
              <a:t> alloy</a:t>
            </a:r>
            <a:r>
              <a:rPr sz="2200" spc="10" dirty="0">
                <a:latin typeface="Times New Roman"/>
                <a:cs typeface="Times New Roman"/>
              </a:rPr>
              <a:t> </a:t>
            </a:r>
            <a:r>
              <a:rPr sz="2200" spc="-5" dirty="0">
                <a:latin typeface="Times New Roman"/>
                <a:cs typeface="Times New Roman"/>
              </a:rPr>
              <a:t>composites</a:t>
            </a:r>
            <a:r>
              <a:rPr sz="2200" dirty="0">
                <a:latin typeface="Times New Roman"/>
                <a:cs typeface="Times New Roman"/>
              </a:rPr>
              <a:t> with</a:t>
            </a:r>
            <a:r>
              <a:rPr sz="2200" spc="5" dirty="0">
                <a:latin typeface="Times New Roman"/>
                <a:cs typeface="Times New Roman"/>
              </a:rPr>
              <a:t> </a:t>
            </a:r>
            <a:r>
              <a:rPr sz="2200" spc="-5" dirty="0">
                <a:latin typeface="Times New Roman"/>
                <a:cs typeface="Times New Roman"/>
              </a:rPr>
              <a:t>Silicon</a:t>
            </a:r>
            <a:r>
              <a:rPr sz="2200" dirty="0">
                <a:latin typeface="Times New Roman"/>
                <a:cs typeface="Times New Roman"/>
              </a:rPr>
              <a:t> </a:t>
            </a:r>
            <a:r>
              <a:rPr sz="2200" spc="-5" dirty="0">
                <a:latin typeface="Times New Roman"/>
                <a:cs typeface="Times New Roman"/>
              </a:rPr>
              <a:t>Carbide</a:t>
            </a:r>
            <a:r>
              <a:rPr sz="2200" dirty="0">
                <a:latin typeface="Times New Roman"/>
                <a:cs typeface="Times New Roman"/>
              </a:rPr>
              <a:t> </a:t>
            </a:r>
            <a:r>
              <a:rPr sz="2200" spc="-5" dirty="0">
                <a:latin typeface="Times New Roman"/>
                <a:cs typeface="Times New Roman"/>
              </a:rPr>
              <a:t>(SiC)</a:t>
            </a:r>
            <a:r>
              <a:rPr sz="2200" dirty="0">
                <a:latin typeface="Times New Roman"/>
                <a:cs typeface="Times New Roman"/>
              </a:rPr>
              <a:t> </a:t>
            </a:r>
            <a:r>
              <a:rPr sz="2200" spc="5" dirty="0">
                <a:latin typeface="Times New Roman"/>
                <a:cs typeface="Times New Roman"/>
              </a:rPr>
              <a:t>and</a:t>
            </a:r>
            <a:r>
              <a:rPr sz="2200" spc="10" dirty="0">
                <a:latin typeface="Times New Roman"/>
                <a:cs typeface="Times New Roman"/>
              </a:rPr>
              <a:t> </a:t>
            </a:r>
            <a:r>
              <a:rPr sz="2200" spc="-5" dirty="0">
                <a:latin typeface="Times New Roman"/>
                <a:cs typeface="Times New Roman"/>
              </a:rPr>
              <a:t>Graphene</a:t>
            </a:r>
            <a:r>
              <a:rPr sz="2200" spc="545" dirty="0">
                <a:latin typeface="Times New Roman"/>
                <a:cs typeface="Times New Roman"/>
              </a:rPr>
              <a:t> </a:t>
            </a:r>
            <a:r>
              <a:rPr sz="2200" dirty="0">
                <a:latin typeface="Times New Roman"/>
                <a:cs typeface="Times New Roman"/>
              </a:rPr>
              <a:t>(Gn) </a:t>
            </a:r>
            <a:r>
              <a:rPr sz="2200" spc="5" dirty="0">
                <a:latin typeface="Times New Roman"/>
                <a:cs typeface="Times New Roman"/>
              </a:rPr>
              <a:t> </a:t>
            </a:r>
            <a:r>
              <a:rPr sz="2200" dirty="0">
                <a:latin typeface="Times New Roman"/>
                <a:cs typeface="Times New Roman"/>
              </a:rPr>
              <a:t>nanoparticles.</a:t>
            </a:r>
          </a:p>
          <a:p>
            <a:pPr marL="241300" marR="5080" indent="-228600" algn="just">
              <a:lnSpc>
                <a:spcPct val="90000"/>
              </a:lnSpc>
              <a:spcBef>
                <a:spcPts val="985"/>
              </a:spcBef>
              <a:buSzPct val="95454"/>
              <a:buFont typeface="Wingdings"/>
              <a:buChar char=""/>
              <a:tabLst>
                <a:tab pos="241300" algn="l"/>
              </a:tabLst>
            </a:pPr>
            <a:r>
              <a:rPr sz="2200" spc="10" dirty="0">
                <a:latin typeface="Times New Roman"/>
                <a:cs typeface="Times New Roman"/>
              </a:rPr>
              <a:t>The</a:t>
            </a:r>
            <a:r>
              <a:rPr sz="2200" spc="15" dirty="0">
                <a:latin typeface="Times New Roman"/>
                <a:cs typeface="Times New Roman"/>
              </a:rPr>
              <a:t> </a:t>
            </a:r>
            <a:r>
              <a:rPr sz="2200" spc="-5" dirty="0">
                <a:latin typeface="Times New Roman"/>
                <a:cs typeface="Times New Roman"/>
              </a:rPr>
              <a:t>current</a:t>
            </a:r>
            <a:r>
              <a:rPr sz="2200" dirty="0">
                <a:latin typeface="Times New Roman"/>
                <a:cs typeface="Times New Roman"/>
              </a:rPr>
              <a:t> study</a:t>
            </a:r>
            <a:r>
              <a:rPr sz="2200" spc="5" dirty="0">
                <a:latin typeface="Times New Roman"/>
                <a:cs typeface="Times New Roman"/>
              </a:rPr>
              <a:t> </a:t>
            </a:r>
            <a:r>
              <a:rPr sz="2200" spc="-5" dirty="0">
                <a:latin typeface="Times New Roman"/>
                <a:cs typeface="Times New Roman"/>
              </a:rPr>
              <a:t>focuses</a:t>
            </a:r>
            <a:r>
              <a:rPr sz="2200" dirty="0">
                <a:latin typeface="Times New Roman"/>
                <a:cs typeface="Times New Roman"/>
              </a:rPr>
              <a:t> on</a:t>
            </a:r>
            <a:r>
              <a:rPr sz="2200" spc="5" dirty="0">
                <a:latin typeface="Times New Roman"/>
                <a:cs typeface="Times New Roman"/>
              </a:rPr>
              <a:t> </a:t>
            </a:r>
            <a:r>
              <a:rPr sz="2200" spc="-10" dirty="0">
                <a:latin typeface="Times New Roman"/>
                <a:cs typeface="Times New Roman"/>
              </a:rPr>
              <a:t>AZ91</a:t>
            </a:r>
            <a:r>
              <a:rPr sz="2200" spc="-5" dirty="0">
                <a:latin typeface="Times New Roman"/>
                <a:cs typeface="Times New Roman"/>
              </a:rPr>
              <a:t> </a:t>
            </a:r>
            <a:r>
              <a:rPr sz="2200" spc="5" dirty="0">
                <a:latin typeface="Times New Roman"/>
                <a:cs typeface="Times New Roman"/>
              </a:rPr>
              <a:t>Mg</a:t>
            </a:r>
            <a:r>
              <a:rPr sz="2200" spc="10" dirty="0">
                <a:latin typeface="Times New Roman"/>
                <a:cs typeface="Times New Roman"/>
              </a:rPr>
              <a:t> </a:t>
            </a:r>
            <a:r>
              <a:rPr sz="2200" dirty="0">
                <a:latin typeface="Times New Roman"/>
                <a:cs typeface="Times New Roman"/>
              </a:rPr>
              <a:t>alloy</a:t>
            </a:r>
            <a:r>
              <a:rPr sz="2200" spc="5" dirty="0">
                <a:latin typeface="Times New Roman"/>
                <a:cs typeface="Times New Roman"/>
              </a:rPr>
              <a:t> </a:t>
            </a:r>
            <a:r>
              <a:rPr sz="2200" spc="-5" dirty="0">
                <a:latin typeface="Times New Roman"/>
                <a:cs typeface="Times New Roman"/>
              </a:rPr>
              <a:t>composites,</a:t>
            </a:r>
            <a:r>
              <a:rPr sz="2200" dirty="0">
                <a:latin typeface="Times New Roman"/>
                <a:cs typeface="Times New Roman"/>
              </a:rPr>
              <a:t> </a:t>
            </a:r>
            <a:r>
              <a:rPr sz="2200" spc="-5" dirty="0">
                <a:latin typeface="Times New Roman"/>
                <a:cs typeface="Times New Roman"/>
              </a:rPr>
              <a:t>aiming</a:t>
            </a:r>
            <a:r>
              <a:rPr sz="2200" dirty="0">
                <a:latin typeface="Times New Roman"/>
                <a:cs typeface="Times New Roman"/>
              </a:rPr>
              <a:t> </a:t>
            </a:r>
            <a:r>
              <a:rPr sz="2200" spc="5" dirty="0">
                <a:latin typeface="Times New Roman"/>
                <a:cs typeface="Times New Roman"/>
              </a:rPr>
              <a:t>to</a:t>
            </a:r>
            <a:r>
              <a:rPr sz="2200" spc="10" dirty="0">
                <a:latin typeface="Times New Roman"/>
                <a:cs typeface="Times New Roman"/>
              </a:rPr>
              <a:t> </a:t>
            </a:r>
            <a:r>
              <a:rPr sz="2200" spc="-5" dirty="0">
                <a:latin typeface="Times New Roman"/>
                <a:cs typeface="Times New Roman"/>
              </a:rPr>
              <a:t>enhance</a:t>
            </a:r>
            <a:r>
              <a:rPr sz="2200" dirty="0">
                <a:latin typeface="Times New Roman"/>
                <a:cs typeface="Times New Roman"/>
              </a:rPr>
              <a:t> their </a:t>
            </a:r>
            <a:r>
              <a:rPr sz="2200" spc="5" dirty="0">
                <a:latin typeface="Times New Roman"/>
                <a:cs typeface="Times New Roman"/>
              </a:rPr>
              <a:t> </a:t>
            </a:r>
            <a:r>
              <a:rPr sz="2200" dirty="0">
                <a:latin typeface="Times New Roman"/>
                <a:cs typeface="Times New Roman"/>
              </a:rPr>
              <a:t>properties </a:t>
            </a:r>
            <a:r>
              <a:rPr sz="2200" spc="-5" dirty="0">
                <a:latin typeface="Times New Roman"/>
                <a:cs typeface="Times New Roman"/>
              </a:rPr>
              <a:t>through </a:t>
            </a:r>
            <a:r>
              <a:rPr sz="2200" spc="-65" dirty="0">
                <a:latin typeface="Times New Roman"/>
                <a:cs typeface="Times New Roman"/>
              </a:rPr>
              <a:t>FSP. </a:t>
            </a:r>
            <a:r>
              <a:rPr sz="2200" dirty="0">
                <a:latin typeface="Times New Roman"/>
                <a:cs typeface="Times New Roman"/>
              </a:rPr>
              <a:t>The </a:t>
            </a:r>
            <a:r>
              <a:rPr sz="2200" spc="-5" dirty="0">
                <a:latin typeface="Times New Roman"/>
                <a:cs typeface="Times New Roman"/>
              </a:rPr>
              <a:t>lack </a:t>
            </a:r>
            <a:r>
              <a:rPr sz="2200" dirty="0">
                <a:latin typeface="Times New Roman"/>
                <a:cs typeface="Times New Roman"/>
              </a:rPr>
              <a:t>of </a:t>
            </a:r>
            <a:r>
              <a:rPr sz="2200" spc="-5" dirty="0">
                <a:latin typeface="Times New Roman"/>
                <a:cs typeface="Times New Roman"/>
              </a:rPr>
              <a:t>comprehensive research </a:t>
            </a:r>
            <a:r>
              <a:rPr sz="2200" dirty="0">
                <a:latin typeface="Times New Roman"/>
                <a:cs typeface="Times New Roman"/>
              </a:rPr>
              <a:t>on </a:t>
            </a:r>
            <a:r>
              <a:rPr sz="2200" spc="-5" dirty="0">
                <a:latin typeface="Times New Roman"/>
                <a:cs typeface="Times New Roman"/>
              </a:rPr>
              <a:t>the </a:t>
            </a:r>
            <a:r>
              <a:rPr sz="2200" dirty="0">
                <a:latin typeface="Times New Roman"/>
                <a:cs typeface="Times New Roman"/>
              </a:rPr>
              <a:t>corrosion </a:t>
            </a:r>
            <a:r>
              <a:rPr sz="2200" spc="-15" dirty="0">
                <a:latin typeface="Times New Roman"/>
                <a:cs typeface="Times New Roman"/>
              </a:rPr>
              <a:t>behavior, </a:t>
            </a:r>
            <a:r>
              <a:rPr sz="2200" spc="-10" dirty="0">
                <a:latin typeface="Times New Roman"/>
                <a:cs typeface="Times New Roman"/>
              </a:rPr>
              <a:t> </a:t>
            </a:r>
            <a:r>
              <a:rPr sz="2200" spc="-5" dirty="0">
                <a:latin typeface="Times New Roman"/>
                <a:cs typeface="Times New Roman"/>
              </a:rPr>
              <a:t>microstructures, </a:t>
            </a:r>
            <a:r>
              <a:rPr sz="2200" spc="5" dirty="0">
                <a:latin typeface="Times New Roman"/>
                <a:cs typeface="Times New Roman"/>
              </a:rPr>
              <a:t>and </a:t>
            </a:r>
            <a:r>
              <a:rPr sz="2200" spc="-5" dirty="0">
                <a:latin typeface="Times New Roman"/>
                <a:cs typeface="Times New Roman"/>
              </a:rPr>
              <a:t>mechanical properties </a:t>
            </a:r>
            <a:r>
              <a:rPr sz="2200" spc="-10" dirty="0">
                <a:latin typeface="Times New Roman"/>
                <a:cs typeface="Times New Roman"/>
              </a:rPr>
              <a:t>like </a:t>
            </a:r>
            <a:r>
              <a:rPr sz="2200" dirty="0">
                <a:latin typeface="Times New Roman"/>
                <a:cs typeface="Times New Roman"/>
              </a:rPr>
              <a:t>wear </a:t>
            </a:r>
            <a:r>
              <a:rPr sz="2200" spc="-5" dirty="0">
                <a:latin typeface="Times New Roman"/>
                <a:cs typeface="Times New Roman"/>
              </a:rPr>
              <a:t>resistance </a:t>
            </a:r>
            <a:r>
              <a:rPr sz="2200" dirty="0">
                <a:latin typeface="Times New Roman"/>
                <a:cs typeface="Times New Roman"/>
              </a:rPr>
              <a:t>of </a:t>
            </a:r>
            <a:r>
              <a:rPr sz="2200" spc="-10" dirty="0">
                <a:latin typeface="Times New Roman"/>
                <a:cs typeface="Times New Roman"/>
              </a:rPr>
              <a:t>AZ91 </a:t>
            </a:r>
            <a:r>
              <a:rPr sz="2200" spc="5" dirty="0">
                <a:latin typeface="Times New Roman"/>
                <a:cs typeface="Times New Roman"/>
              </a:rPr>
              <a:t>alloy </a:t>
            </a:r>
            <a:r>
              <a:rPr sz="2200" dirty="0">
                <a:latin typeface="Times New Roman"/>
                <a:cs typeface="Times New Roman"/>
              </a:rPr>
              <a:t>composites </a:t>
            </a:r>
            <a:r>
              <a:rPr sz="2200" spc="5" dirty="0">
                <a:latin typeface="Times New Roman"/>
                <a:cs typeface="Times New Roman"/>
              </a:rPr>
              <a:t> </a:t>
            </a:r>
            <a:r>
              <a:rPr sz="2200" dirty="0">
                <a:latin typeface="Times New Roman"/>
                <a:cs typeface="Times New Roman"/>
              </a:rPr>
              <a:t>produced </a:t>
            </a:r>
            <a:r>
              <a:rPr sz="2200" spc="-5" dirty="0">
                <a:latin typeface="Times New Roman"/>
                <a:cs typeface="Times New Roman"/>
              </a:rPr>
              <a:t>through </a:t>
            </a:r>
            <a:r>
              <a:rPr sz="2200" spc="-65" dirty="0">
                <a:latin typeface="Times New Roman"/>
                <a:cs typeface="Times New Roman"/>
              </a:rPr>
              <a:t>FSP, </a:t>
            </a:r>
            <a:r>
              <a:rPr sz="2200" spc="-5" dirty="0">
                <a:latin typeface="Times New Roman"/>
                <a:cs typeface="Times New Roman"/>
              </a:rPr>
              <a:t>especially </a:t>
            </a:r>
            <a:r>
              <a:rPr sz="2200" dirty="0">
                <a:latin typeface="Times New Roman"/>
                <a:cs typeface="Times New Roman"/>
              </a:rPr>
              <a:t>with </a:t>
            </a:r>
            <a:r>
              <a:rPr sz="2200" spc="-5" dirty="0">
                <a:latin typeface="Times New Roman"/>
                <a:cs typeface="Times New Roman"/>
              </a:rPr>
              <a:t>the </a:t>
            </a:r>
            <a:r>
              <a:rPr sz="2200" dirty="0">
                <a:latin typeface="Times New Roman"/>
                <a:cs typeface="Times New Roman"/>
              </a:rPr>
              <a:t>addition of SiC </a:t>
            </a:r>
            <a:r>
              <a:rPr sz="2200" spc="5" dirty="0">
                <a:latin typeface="Times New Roman"/>
                <a:cs typeface="Times New Roman"/>
              </a:rPr>
              <a:t>and </a:t>
            </a:r>
            <a:r>
              <a:rPr sz="2200" spc="-5" dirty="0">
                <a:latin typeface="Times New Roman"/>
                <a:cs typeface="Times New Roman"/>
              </a:rPr>
              <a:t>Gn nanoparticles. </a:t>
            </a:r>
            <a:r>
              <a:rPr sz="2200" dirty="0">
                <a:latin typeface="Times New Roman"/>
                <a:cs typeface="Times New Roman"/>
              </a:rPr>
              <a:t>Provide </a:t>
            </a:r>
            <a:r>
              <a:rPr sz="2200" spc="5" dirty="0">
                <a:latin typeface="Times New Roman"/>
                <a:cs typeface="Times New Roman"/>
              </a:rPr>
              <a:t> potential</a:t>
            </a:r>
            <a:r>
              <a:rPr sz="2200" spc="-50" dirty="0">
                <a:latin typeface="Times New Roman"/>
                <a:cs typeface="Times New Roman"/>
              </a:rPr>
              <a:t> </a:t>
            </a:r>
            <a:r>
              <a:rPr sz="2200" dirty="0">
                <a:latin typeface="Times New Roman"/>
                <a:cs typeface="Times New Roman"/>
              </a:rPr>
              <a:t>advancements</a:t>
            </a:r>
            <a:r>
              <a:rPr sz="2200" spc="-40" dirty="0">
                <a:latin typeface="Times New Roman"/>
                <a:cs typeface="Times New Roman"/>
              </a:rPr>
              <a:t> </a:t>
            </a:r>
            <a:r>
              <a:rPr sz="2200" spc="5" dirty="0">
                <a:latin typeface="Times New Roman"/>
                <a:cs typeface="Times New Roman"/>
              </a:rPr>
              <a:t>in</a:t>
            </a:r>
            <a:r>
              <a:rPr sz="2200" dirty="0">
                <a:latin typeface="Times New Roman"/>
                <a:cs typeface="Times New Roman"/>
              </a:rPr>
              <a:t> Magnesium</a:t>
            </a:r>
            <a:r>
              <a:rPr sz="2200" spc="-65" dirty="0">
                <a:latin typeface="Times New Roman"/>
                <a:cs typeface="Times New Roman"/>
              </a:rPr>
              <a:t> </a:t>
            </a:r>
            <a:r>
              <a:rPr sz="2200" spc="5" dirty="0">
                <a:latin typeface="Times New Roman"/>
                <a:cs typeface="Times New Roman"/>
              </a:rPr>
              <a:t>alloy</a:t>
            </a:r>
            <a:r>
              <a:rPr sz="2200" spc="-45" dirty="0">
                <a:latin typeface="Times New Roman"/>
                <a:cs typeface="Times New Roman"/>
              </a:rPr>
              <a:t> </a:t>
            </a:r>
            <a:r>
              <a:rPr sz="2200" dirty="0">
                <a:latin typeface="Times New Roman"/>
                <a:cs typeface="Times New Roman"/>
              </a:rPr>
              <a:t>applications.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48665"/>
            <a:ext cx="3045156" cy="566181"/>
          </a:xfrm>
          <a:prstGeom prst="rect">
            <a:avLst/>
          </a:prstGeom>
        </p:spPr>
        <p:txBody>
          <a:bodyPr vert="horz" wrap="square" lIns="0" tIns="12065" rIns="0" bIns="0" rtlCol="0">
            <a:spAutoFit/>
          </a:bodyPr>
          <a:lstStyle/>
          <a:p>
            <a:pPr marL="12700">
              <a:lnSpc>
                <a:spcPct val="100000"/>
              </a:lnSpc>
              <a:spcBef>
                <a:spcPts val="95"/>
              </a:spcBef>
            </a:pPr>
            <a:r>
              <a:rPr lang="en-IN" spc="-5" dirty="0">
                <a:latin typeface="Times New Roman" panose="02020603050405020304" pitchFamily="18" charset="0"/>
                <a:cs typeface="Times New Roman" panose="02020603050405020304" pitchFamily="18" charset="0"/>
              </a:rPr>
              <a:t>OBJECTIVES</a:t>
            </a:r>
          </a:p>
        </p:txBody>
      </p:sp>
      <p:sp>
        <p:nvSpPr>
          <p:cNvPr id="3" name="object 3"/>
          <p:cNvSpPr txBox="1"/>
          <p:nvPr/>
        </p:nvSpPr>
        <p:spPr>
          <a:xfrm>
            <a:off x="917244" y="1527795"/>
            <a:ext cx="10260965" cy="4926330"/>
          </a:xfrm>
          <a:prstGeom prst="rect">
            <a:avLst/>
          </a:prstGeom>
        </p:spPr>
        <p:txBody>
          <a:bodyPr vert="horz" wrap="square" lIns="0" tIns="74295" rIns="0" bIns="0" rtlCol="0">
            <a:spAutoFit/>
          </a:bodyPr>
          <a:lstStyle/>
          <a:p>
            <a:pPr marL="241300" indent="-228600" algn="just">
              <a:lnSpc>
                <a:spcPct val="100000"/>
              </a:lnSpc>
              <a:spcBef>
                <a:spcPts val="585"/>
              </a:spcBef>
              <a:buFont typeface="Wingdings"/>
              <a:buChar char=""/>
              <a:tabLst>
                <a:tab pos="241300" algn="l"/>
              </a:tabLst>
            </a:pPr>
            <a:r>
              <a:rPr sz="2000" spc="-10" dirty="0">
                <a:latin typeface="Times New Roman"/>
                <a:cs typeface="Times New Roman"/>
              </a:rPr>
              <a:t>Investigate</a:t>
            </a:r>
            <a:r>
              <a:rPr sz="2000" spc="30" dirty="0">
                <a:latin typeface="Times New Roman"/>
                <a:cs typeface="Times New Roman"/>
              </a:rPr>
              <a:t> </a:t>
            </a:r>
            <a:r>
              <a:rPr sz="2000" spc="-10" dirty="0">
                <a:latin typeface="Times New Roman"/>
                <a:cs typeface="Times New Roman"/>
              </a:rPr>
              <a:t>the</a:t>
            </a:r>
            <a:r>
              <a:rPr sz="2000" spc="35" dirty="0">
                <a:latin typeface="Times New Roman"/>
                <a:cs typeface="Times New Roman"/>
              </a:rPr>
              <a:t> </a:t>
            </a:r>
            <a:r>
              <a:rPr sz="2000" spc="-5" dirty="0">
                <a:latin typeface="Times New Roman"/>
                <a:cs typeface="Times New Roman"/>
              </a:rPr>
              <a:t>application</a:t>
            </a:r>
            <a:r>
              <a:rPr sz="2000" spc="-25" dirty="0">
                <a:latin typeface="Times New Roman"/>
                <a:cs typeface="Times New Roman"/>
              </a:rPr>
              <a:t> </a:t>
            </a:r>
            <a:r>
              <a:rPr sz="2000" dirty="0">
                <a:latin typeface="Times New Roman"/>
                <a:cs typeface="Times New Roman"/>
              </a:rPr>
              <a:t>of</a:t>
            </a:r>
            <a:r>
              <a:rPr sz="2000" spc="-10" dirty="0">
                <a:latin typeface="Times New Roman"/>
                <a:cs typeface="Times New Roman"/>
              </a:rPr>
              <a:t> </a:t>
            </a:r>
            <a:r>
              <a:rPr sz="2000" spc="-5" dirty="0">
                <a:latin typeface="Times New Roman"/>
                <a:cs typeface="Times New Roman"/>
              </a:rPr>
              <a:t>Friction Stir</a:t>
            </a:r>
            <a:r>
              <a:rPr sz="2000" spc="10" dirty="0">
                <a:latin typeface="Times New Roman"/>
                <a:cs typeface="Times New Roman"/>
              </a:rPr>
              <a:t> </a:t>
            </a:r>
            <a:r>
              <a:rPr sz="2000" spc="-5" dirty="0">
                <a:latin typeface="Times New Roman"/>
                <a:cs typeface="Times New Roman"/>
              </a:rPr>
              <a:t>Processing</a:t>
            </a:r>
            <a:r>
              <a:rPr sz="2000" spc="-10" dirty="0">
                <a:latin typeface="Times New Roman"/>
                <a:cs typeface="Times New Roman"/>
              </a:rPr>
              <a:t> </a:t>
            </a:r>
            <a:r>
              <a:rPr sz="2000" dirty="0">
                <a:latin typeface="Times New Roman"/>
                <a:cs typeface="Times New Roman"/>
              </a:rPr>
              <a:t>(FSP)</a:t>
            </a:r>
            <a:r>
              <a:rPr sz="2000" spc="-10" dirty="0">
                <a:latin typeface="Times New Roman"/>
                <a:cs typeface="Times New Roman"/>
              </a:rPr>
              <a:t> </a:t>
            </a:r>
            <a:r>
              <a:rPr sz="2000" spc="-5" dirty="0">
                <a:latin typeface="Times New Roman"/>
                <a:cs typeface="Times New Roman"/>
              </a:rPr>
              <a:t>on</a:t>
            </a:r>
            <a:r>
              <a:rPr sz="2000" spc="-120" dirty="0">
                <a:latin typeface="Times New Roman"/>
                <a:cs typeface="Times New Roman"/>
              </a:rPr>
              <a:t> </a:t>
            </a:r>
            <a:r>
              <a:rPr sz="2000" dirty="0">
                <a:latin typeface="Times New Roman"/>
                <a:cs typeface="Times New Roman"/>
              </a:rPr>
              <a:t>AZ91</a:t>
            </a:r>
            <a:r>
              <a:rPr sz="2000" spc="70" dirty="0">
                <a:latin typeface="Times New Roman"/>
                <a:cs typeface="Times New Roman"/>
              </a:rPr>
              <a:t> </a:t>
            </a:r>
            <a:r>
              <a:rPr sz="2000" spc="-5" dirty="0">
                <a:latin typeface="Times New Roman"/>
                <a:cs typeface="Times New Roman"/>
              </a:rPr>
              <a:t>Mg</a:t>
            </a:r>
            <a:r>
              <a:rPr sz="2000" spc="20" dirty="0">
                <a:latin typeface="Times New Roman"/>
                <a:cs typeface="Times New Roman"/>
              </a:rPr>
              <a:t> </a:t>
            </a:r>
            <a:r>
              <a:rPr sz="2000" spc="-5" dirty="0">
                <a:latin typeface="Times New Roman"/>
                <a:cs typeface="Times New Roman"/>
              </a:rPr>
              <a:t>alloy</a:t>
            </a:r>
            <a:r>
              <a:rPr sz="2000" spc="-30" dirty="0">
                <a:latin typeface="Times New Roman"/>
                <a:cs typeface="Times New Roman"/>
              </a:rPr>
              <a:t> </a:t>
            </a:r>
            <a:r>
              <a:rPr sz="2000" spc="-10" dirty="0">
                <a:latin typeface="Times New Roman"/>
                <a:cs typeface="Times New Roman"/>
              </a:rPr>
              <a:t>composites</a:t>
            </a:r>
            <a:r>
              <a:rPr sz="2000" spc="25" dirty="0">
                <a:latin typeface="Times New Roman"/>
                <a:cs typeface="Times New Roman"/>
              </a:rPr>
              <a:t> </a:t>
            </a:r>
            <a:r>
              <a:rPr sz="2000" spc="-5" dirty="0">
                <a:latin typeface="Times New Roman"/>
                <a:cs typeface="Times New Roman"/>
              </a:rPr>
              <a:t>by</a:t>
            </a:r>
            <a:endParaRPr sz="2000" dirty="0">
              <a:latin typeface="Times New Roman"/>
              <a:cs typeface="Times New Roman"/>
            </a:endParaRPr>
          </a:p>
          <a:p>
            <a:pPr marL="241300" algn="just">
              <a:lnSpc>
                <a:spcPct val="100000"/>
              </a:lnSpc>
              <a:spcBef>
                <a:spcPts val="480"/>
              </a:spcBef>
            </a:pPr>
            <a:r>
              <a:rPr sz="2000" spc="-5" dirty="0">
                <a:latin typeface="Times New Roman"/>
                <a:cs typeface="Times New Roman"/>
              </a:rPr>
              <a:t>incorporating Silicon</a:t>
            </a:r>
            <a:r>
              <a:rPr sz="2000" dirty="0">
                <a:latin typeface="Times New Roman"/>
                <a:cs typeface="Times New Roman"/>
              </a:rPr>
              <a:t> </a:t>
            </a:r>
            <a:r>
              <a:rPr sz="2000" spc="-5" dirty="0">
                <a:latin typeface="Times New Roman"/>
                <a:cs typeface="Times New Roman"/>
              </a:rPr>
              <a:t>Carbide</a:t>
            </a:r>
            <a:r>
              <a:rPr sz="2000" spc="-10" dirty="0">
                <a:latin typeface="Times New Roman"/>
                <a:cs typeface="Times New Roman"/>
              </a:rPr>
              <a:t> </a:t>
            </a:r>
            <a:r>
              <a:rPr sz="2000" dirty="0">
                <a:latin typeface="Times New Roman"/>
                <a:cs typeface="Times New Roman"/>
              </a:rPr>
              <a:t>(SiC)</a:t>
            </a:r>
            <a:r>
              <a:rPr sz="2000" spc="15" dirty="0">
                <a:latin typeface="Times New Roman"/>
                <a:cs typeface="Times New Roman"/>
              </a:rPr>
              <a:t> </a:t>
            </a:r>
            <a:r>
              <a:rPr sz="2000" spc="-10" dirty="0">
                <a:latin typeface="Times New Roman"/>
                <a:cs typeface="Times New Roman"/>
              </a:rPr>
              <a:t>and</a:t>
            </a:r>
            <a:r>
              <a:rPr sz="2000" spc="45" dirty="0">
                <a:latin typeface="Times New Roman"/>
                <a:cs typeface="Times New Roman"/>
              </a:rPr>
              <a:t> </a:t>
            </a:r>
            <a:r>
              <a:rPr sz="2000" spc="-10" dirty="0">
                <a:latin typeface="Times New Roman"/>
                <a:cs typeface="Times New Roman"/>
              </a:rPr>
              <a:t>Graphene</a:t>
            </a:r>
            <a:r>
              <a:rPr sz="2000" spc="15" dirty="0">
                <a:latin typeface="Times New Roman"/>
                <a:cs typeface="Times New Roman"/>
              </a:rPr>
              <a:t> </a:t>
            </a:r>
            <a:r>
              <a:rPr sz="2000" spc="-5" dirty="0">
                <a:latin typeface="Times New Roman"/>
                <a:cs typeface="Times New Roman"/>
              </a:rPr>
              <a:t>(Gn)</a:t>
            </a:r>
            <a:r>
              <a:rPr sz="2000" spc="20" dirty="0">
                <a:latin typeface="Times New Roman"/>
                <a:cs typeface="Times New Roman"/>
              </a:rPr>
              <a:t> </a:t>
            </a:r>
            <a:r>
              <a:rPr sz="2000" spc="-5" dirty="0">
                <a:latin typeface="Times New Roman"/>
                <a:cs typeface="Times New Roman"/>
              </a:rPr>
              <a:t>nanoparticles.</a:t>
            </a:r>
            <a:endParaRPr sz="2000" dirty="0">
              <a:latin typeface="Times New Roman"/>
              <a:cs typeface="Times New Roman"/>
            </a:endParaRPr>
          </a:p>
          <a:p>
            <a:pPr marL="241300" marR="765175" indent="-228600" algn="just">
              <a:lnSpc>
                <a:spcPct val="120000"/>
              </a:lnSpc>
              <a:spcBef>
                <a:spcPts val="1015"/>
              </a:spcBef>
              <a:buFont typeface="Wingdings"/>
              <a:buChar char=""/>
              <a:tabLst>
                <a:tab pos="241300" algn="l"/>
              </a:tabLst>
            </a:pPr>
            <a:r>
              <a:rPr sz="2000" spc="-15" dirty="0">
                <a:latin typeface="Times New Roman"/>
                <a:cs typeface="Times New Roman"/>
              </a:rPr>
              <a:t>Examine </a:t>
            </a:r>
            <a:r>
              <a:rPr sz="2000" spc="-10" dirty="0">
                <a:latin typeface="Times New Roman"/>
                <a:cs typeface="Times New Roman"/>
              </a:rPr>
              <a:t>the influence </a:t>
            </a:r>
            <a:r>
              <a:rPr sz="2000" dirty="0">
                <a:latin typeface="Times New Roman"/>
                <a:cs typeface="Times New Roman"/>
              </a:rPr>
              <a:t>of </a:t>
            </a:r>
            <a:r>
              <a:rPr sz="2000" spc="-10" dirty="0">
                <a:latin typeface="Times New Roman"/>
                <a:cs typeface="Times New Roman"/>
              </a:rPr>
              <a:t>FSP </a:t>
            </a:r>
            <a:r>
              <a:rPr sz="2000" spc="-5" dirty="0">
                <a:latin typeface="Times New Roman"/>
                <a:cs typeface="Times New Roman"/>
              </a:rPr>
              <a:t>processing parameters </a:t>
            </a:r>
            <a:r>
              <a:rPr sz="2000" dirty="0">
                <a:latin typeface="Times New Roman"/>
                <a:cs typeface="Times New Roman"/>
              </a:rPr>
              <a:t>on </a:t>
            </a:r>
            <a:r>
              <a:rPr sz="2000" spc="-10" dirty="0">
                <a:latin typeface="Times New Roman"/>
                <a:cs typeface="Times New Roman"/>
              </a:rPr>
              <a:t>the surface </a:t>
            </a:r>
            <a:r>
              <a:rPr sz="2000" dirty="0">
                <a:latin typeface="Times New Roman"/>
                <a:cs typeface="Times New Roman"/>
              </a:rPr>
              <a:t>properties of </a:t>
            </a:r>
            <a:r>
              <a:rPr sz="2000" spc="-10" dirty="0">
                <a:latin typeface="Times New Roman"/>
                <a:cs typeface="Times New Roman"/>
              </a:rPr>
              <a:t>Mg </a:t>
            </a:r>
            <a:r>
              <a:rPr sz="2000" spc="-5" dirty="0">
                <a:latin typeface="Times New Roman"/>
                <a:cs typeface="Times New Roman"/>
              </a:rPr>
              <a:t>alloy </a:t>
            </a:r>
            <a:r>
              <a:rPr sz="2000" dirty="0">
                <a:latin typeface="Times New Roman"/>
                <a:cs typeface="Times New Roman"/>
              </a:rPr>
              <a:t> </a:t>
            </a:r>
            <a:r>
              <a:rPr sz="2000" spc="-10" dirty="0">
                <a:latin typeface="Times New Roman"/>
                <a:cs typeface="Times New Roman"/>
              </a:rPr>
              <a:t>composites, </a:t>
            </a:r>
            <a:r>
              <a:rPr sz="2000" spc="-5" dirty="0">
                <a:latin typeface="Times New Roman"/>
                <a:cs typeface="Times New Roman"/>
              </a:rPr>
              <a:t>particularly </a:t>
            </a:r>
            <a:r>
              <a:rPr sz="2000" spc="-10" dirty="0">
                <a:latin typeface="Times New Roman"/>
                <a:cs typeface="Times New Roman"/>
              </a:rPr>
              <a:t>focusing </a:t>
            </a:r>
            <a:r>
              <a:rPr sz="2000" spc="-5" dirty="0">
                <a:latin typeface="Times New Roman"/>
                <a:cs typeface="Times New Roman"/>
              </a:rPr>
              <a:t>on </a:t>
            </a:r>
            <a:r>
              <a:rPr sz="2000" spc="-10" dirty="0">
                <a:latin typeface="Times New Roman"/>
                <a:cs typeface="Times New Roman"/>
              </a:rPr>
              <a:t>the </a:t>
            </a:r>
            <a:r>
              <a:rPr sz="2000" dirty="0">
                <a:latin typeface="Times New Roman"/>
                <a:cs typeface="Times New Roman"/>
              </a:rPr>
              <a:t>correlation </a:t>
            </a:r>
            <a:r>
              <a:rPr sz="2000" spc="-10" dirty="0">
                <a:latin typeface="Times New Roman"/>
                <a:cs typeface="Times New Roman"/>
              </a:rPr>
              <a:t>between these </a:t>
            </a:r>
            <a:r>
              <a:rPr sz="2000" spc="-5" dirty="0">
                <a:latin typeface="Times New Roman"/>
                <a:cs typeface="Times New Roman"/>
              </a:rPr>
              <a:t>parameters </a:t>
            </a:r>
            <a:r>
              <a:rPr sz="2000" spc="-10" dirty="0">
                <a:latin typeface="Times New Roman"/>
                <a:cs typeface="Times New Roman"/>
              </a:rPr>
              <a:t>and resultant </a:t>
            </a:r>
            <a:r>
              <a:rPr sz="2000" spc="-484" dirty="0">
                <a:latin typeface="Times New Roman"/>
                <a:cs typeface="Times New Roman"/>
              </a:rPr>
              <a:t> </a:t>
            </a:r>
            <a:r>
              <a:rPr sz="2000" dirty="0">
                <a:latin typeface="Times New Roman"/>
                <a:cs typeface="Times New Roman"/>
              </a:rPr>
              <a:t>properties.</a:t>
            </a:r>
          </a:p>
          <a:p>
            <a:pPr marL="241300" indent="-228600" algn="just">
              <a:lnSpc>
                <a:spcPct val="100000"/>
              </a:lnSpc>
              <a:spcBef>
                <a:spcPts val="1460"/>
              </a:spcBef>
              <a:buFont typeface="Wingdings"/>
              <a:buChar char=""/>
              <a:tabLst>
                <a:tab pos="241300" algn="l"/>
              </a:tabLst>
            </a:pPr>
            <a:r>
              <a:rPr sz="2000" spc="-10" dirty="0">
                <a:latin typeface="Times New Roman"/>
                <a:cs typeface="Times New Roman"/>
              </a:rPr>
              <a:t>Evaluate</a:t>
            </a:r>
            <a:r>
              <a:rPr sz="2000" spc="30" dirty="0">
                <a:latin typeface="Times New Roman"/>
                <a:cs typeface="Times New Roman"/>
              </a:rPr>
              <a:t> </a:t>
            </a:r>
            <a:r>
              <a:rPr sz="2000" spc="-10" dirty="0">
                <a:latin typeface="Times New Roman"/>
                <a:cs typeface="Times New Roman"/>
              </a:rPr>
              <a:t>the</a:t>
            </a:r>
            <a:r>
              <a:rPr sz="2000" spc="5" dirty="0">
                <a:latin typeface="Times New Roman"/>
                <a:cs typeface="Times New Roman"/>
              </a:rPr>
              <a:t> </a:t>
            </a:r>
            <a:r>
              <a:rPr sz="2000" spc="-5" dirty="0">
                <a:latin typeface="Times New Roman"/>
                <a:cs typeface="Times New Roman"/>
              </a:rPr>
              <a:t>corrosion</a:t>
            </a:r>
            <a:r>
              <a:rPr sz="2000" spc="-30" dirty="0">
                <a:latin typeface="Times New Roman"/>
                <a:cs typeface="Times New Roman"/>
              </a:rPr>
              <a:t> </a:t>
            </a:r>
            <a:r>
              <a:rPr sz="2000" spc="-5" dirty="0">
                <a:latin typeface="Times New Roman"/>
                <a:cs typeface="Times New Roman"/>
              </a:rPr>
              <a:t>behavior</a:t>
            </a:r>
            <a:r>
              <a:rPr sz="2000" spc="10" dirty="0">
                <a:latin typeface="Times New Roman"/>
                <a:cs typeface="Times New Roman"/>
              </a:rPr>
              <a:t> </a:t>
            </a:r>
            <a:r>
              <a:rPr sz="2000" dirty="0">
                <a:latin typeface="Times New Roman"/>
                <a:cs typeface="Times New Roman"/>
              </a:rPr>
              <a:t>of</a:t>
            </a:r>
            <a:r>
              <a:rPr sz="2000" spc="-105" dirty="0">
                <a:latin typeface="Times New Roman"/>
                <a:cs typeface="Times New Roman"/>
              </a:rPr>
              <a:t> </a:t>
            </a:r>
            <a:r>
              <a:rPr sz="2000" spc="-5" dirty="0">
                <a:latin typeface="Times New Roman"/>
                <a:cs typeface="Times New Roman"/>
              </a:rPr>
              <a:t>AZ91</a:t>
            </a:r>
            <a:r>
              <a:rPr sz="2000" spc="40" dirty="0">
                <a:latin typeface="Times New Roman"/>
                <a:cs typeface="Times New Roman"/>
              </a:rPr>
              <a:t> </a:t>
            </a:r>
            <a:r>
              <a:rPr sz="2000" spc="-5" dirty="0">
                <a:latin typeface="Times New Roman"/>
                <a:cs typeface="Times New Roman"/>
              </a:rPr>
              <a:t>alloy composites</a:t>
            </a:r>
            <a:r>
              <a:rPr sz="2000" spc="20" dirty="0">
                <a:latin typeface="Times New Roman"/>
                <a:cs typeface="Times New Roman"/>
              </a:rPr>
              <a:t> </a:t>
            </a:r>
            <a:r>
              <a:rPr sz="2000" dirty="0">
                <a:latin typeface="Times New Roman"/>
                <a:cs typeface="Times New Roman"/>
              </a:rPr>
              <a:t>produced</a:t>
            </a:r>
            <a:r>
              <a:rPr sz="2000" spc="5" dirty="0">
                <a:latin typeface="Times New Roman"/>
                <a:cs typeface="Times New Roman"/>
              </a:rPr>
              <a:t> </a:t>
            </a:r>
            <a:r>
              <a:rPr sz="2000" spc="-10" dirty="0">
                <a:latin typeface="Times New Roman"/>
                <a:cs typeface="Times New Roman"/>
              </a:rPr>
              <a:t>through</a:t>
            </a:r>
            <a:r>
              <a:rPr sz="2000" spc="45" dirty="0">
                <a:latin typeface="Times New Roman"/>
                <a:cs typeface="Times New Roman"/>
              </a:rPr>
              <a:t> </a:t>
            </a:r>
            <a:r>
              <a:rPr sz="2000" spc="-55" dirty="0">
                <a:latin typeface="Times New Roman"/>
                <a:cs typeface="Times New Roman"/>
              </a:rPr>
              <a:t>FSP,</a:t>
            </a:r>
            <a:r>
              <a:rPr sz="2000" spc="-15" dirty="0">
                <a:latin typeface="Times New Roman"/>
                <a:cs typeface="Times New Roman"/>
              </a:rPr>
              <a:t> </a:t>
            </a:r>
            <a:r>
              <a:rPr sz="2000" spc="-5" dirty="0">
                <a:latin typeface="Times New Roman"/>
                <a:cs typeface="Times New Roman"/>
              </a:rPr>
              <a:t>considering</a:t>
            </a:r>
            <a:r>
              <a:rPr sz="2000" spc="25" dirty="0">
                <a:latin typeface="Times New Roman"/>
                <a:cs typeface="Times New Roman"/>
              </a:rPr>
              <a:t> </a:t>
            </a:r>
            <a:r>
              <a:rPr sz="2000" spc="-10" dirty="0">
                <a:latin typeface="Times New Roman"/>
                <a:cs typeface="Times New Roman"/>
              </a:rPr>
              <a:t>the</a:t>
            </a:r>
            <a:endParaRPr sz="2000" dirty="0">
              <a:latin typeface="Times New Roman"/>
              <a:cs typeface="Times New Roman"/>
            </a:endParaRPr>
          </a:p>
          <a:p>
            <a:pPr marL="241300" algn="just">
              <a:lnSpc>
                <a:spcPct val="100000"/>
              </a:lnSpc>
              <a:spcBef>
                <a:spcPts val="484"/>
              </a:spcBef>
            </a:pPr>
            <a:r>
              <a:rPr sz="2000" spc="-5" dirty="0">
                <a:latin typeface="Times New Roman"/>
                <a:cs typeface="Times New Roman"/>
              </a:rPr>
              <a:t>addition</a:t>
            </a:r>
            <a:r>
              <a:rPr sz="2000" spc="-40" dirty="0">
                <a:latin typeface="Times New Roman"/>
                <a:cs typeface="Times New Roman"/>
              </a:rPr>
              <a:t> </a:t>
            </a:r>
            <a:r>
              <a:rPr sz="2000" dirty="0">
                <a:latin typeface="Times New Roman"/>
                <a:cs typeface="Times New Roman"/>
              </a:rPr>
              <a:t>of</a:t>
            </a:r>
            <a:r>
              <a:rPr sz="2000" spc="-5" dirty="0">
                <a:latin typeface="Times New Roman"/>
                <a:cs typeface="Times New Roman"/>
              </a:rPr>
              <a:t> SiC</a:t>
            </a:r>
            <a:r>
              <a:rPr sz="2000" spc="5" dirty="0">
                <a:latin typeface="Times New Roman"/>
                <a:cs typeface="Times New Roman"/>
              </a:rPr>
              <a:t> </a:t>
            </a:r>
            <a:r>
              <a:rPr sz="2000" spc="-10" dirty="0">
                <a:latin typeface="Times New Roman"/>
                <a:cs typeface="Times New Roman"/>
              </a:rPr>
              <a:t>and</a:t>
            </a:r>
            <a:r>
              <a:rPr sz="2000" spc="15" dirty="0">
                <a:latin typeface="Times New Roman"/>
                <a:cs typeface="Times New Roman"/>
              </a:rPr>
              <a:t> </a:t>
            </a:r>
            <a:r>
              <a:rPr sz="2000" spc="-10" dirty="0">
                <a:latin typeface="Times New Roman"/>
                <a:cs typeface="Times New Roman"/>
              </a:rPr>
              <a:t>Gn</a:t>
            </a:r>
            <a:r>
              <a:rPr sz="2000" spc="15" dirty="0">
                <a:latin typeface="Times New Roman"/>
                <a:cs typeface="Times New Roman"/>
              </a:rPr>
              <a:t> </a:t>
            </a:r>
            <a:r>
              <a:rPr sz="2000" spc="-5" dirty="0">
                <a:latin typeface="Times New Roman"/>
                <a:cs typeface="Times New Roman"/>
              </a:rPr>
              <a:t>nanoparticles.</a:t>
            </a:r>
            <a:endParaRPr sz="2000" dirty="0">
              <a:latin typeface="Times New Roman"/>
              <a:cs typeface="Times New Roman"/>
            </a:endParaRPr>
          </a:p>
          <a:p>
            <a:pPr marL="241300" indent="-228600" algn="just">
              <a:lnSpc>
                <a:spcPct val="100000"/>
              </a:lnSpc>
              <a:spcBef>
                <a:spcPts val="1490"/>
              </a:spcBef>
              <a:buFont typeface="Wingdings"/>
              <a:buChar char=""/>
              <a:tabLst>
                <a:tab pos="241300" algn="l"/>
              </a:tabLst>
            </a:pPr>
            <a:r>
              <a:rPr sz="2000" spc="-15" dirty="0">
                <a:latin typeface="Times New Roman"/>
                <a:cs typeface="Times New Roman"/>
              </a:rPr>
              <a:t>Assess</a:t>
            </a:r>
            <a:r>
              <a:rPr sz="2000" spc="50" dirty="0">
                <a:latin typeface="Times New Roman"/>
                <a:cs typeface="Times New Roman"/>
              </a:rPr>
              <a:t> </a:t>
            </a:r>
            <a:r>
              <a:rPr sz="2000" spc="-10" dirty="0">
                <a:latin typeface="Times New Roman"/>
                <a:cs typeface="Times New Roman"/>
              </a:rPr>
              <a:t>the</a:t>
            </a:r>
            <a:r>
              <a:rPr sz="2000" spc="40" dirty="0">
                <a:latin typeface="Times New Roman"/>
                <a:cs typeface="Times New Roman"/>
              </a:rPr>
              <a:t> </a:t>
            </a:r>
            <a:r>
              <a:rPr sz="2000" spc="-10" dirty="0">
                <a:latin typeface="Times New Roman"/>
                <a:cs typeface="Times New Roman"/>
              </a:rPr>
              <a:t>mechanical</a:t>
            </a:r>
            <a:r>
              <a:rPr sz="2000" spc="60" dirty="0">
                <a:latin typeface="Times New Roman"/>
                <a:cs typeface="Times New Roman"/>
              </a:rPr>
              <a:t> </a:t>
            </a:r>
            <a:r>
              <a:rPr sz="2000" dirty="0">
                <a:latin typeface="Times New Roman"/>
                <a:cs typeface="Times New Roman"/>
              </a:rPr>
              <a:t>properties,</a:t>
            </a:r>
            <a:r>
              <a:rPr sz="2000" spc="-30" dirty="0">
                <a:latin typeface="Times New Roman"/>
                <a:cs typeface="Times New Roman"/>
              </a:rPr>
              <a:t> </a:t>
            </a:r>
            <a:r>
              <a:rPr sz="2000" spc="-10" dirty="0">
                <a:latin typeface="Times New Roman"/>
                <a:cs typeface="Times New Roman"/>
              </a:rPr>
              <a:t>including</a:t>
            </a:r>
            <a:r>
              <a:rPr sz="2000" spc="45" dirty="0">
                <a:latin typeface="Times New Roman"/>
                <a:cs typeface="Times New Roman"/>
              </a:rPr>
              <a:t> </a:t>
            </a:r>
            <a:r>
              <a:rPr sz="2000" spc="-20" dirty="0">
                <a:latin typeface="Times New Roman"/>
                <a:cs typeface="Times New Roman"/>
              </a:rPr>
              <a:t>wear</a:t>
            </a:r>
            <a:r>
              <a:rPr sz="2000" spc="70" dirty="0">
                <a:latin typeface="Times New Roman"/>
                <a:cs typeface="Times New Roman"/>
              </a:rPr>
              <a:t> </a:t>
            </a:r>
            <a:r>
              <a:rPr sz="2000" spc="-10" dirty="0">
                <a:latin typeface="Times New Roman"/>
                <a:cs typeface="Times New Roman"/>
              </a:rPr>
              <a:t>resistance</a:t>
            </a:r>
            <a:r>
              <a:rPr sz="2000" spc="15" dirty="0">
                <a:latin typeface="Times New Roman"/>
                <a:cs typeface="Times New Roman"/>
              </a:rPr>
              <a:t> </a:t>
            </a:r>
            <a:r>
              <a:rPr sz="2000" spc="-10" dirty="0">
                <a:latin typeface="Times New Roman"/>
                <a:cs typeface="Times New Roman"/>
              </a:rPr>
              <a:t>and</a:t>
            </a:r>
            <a:r>
              <a:rPr sz="2000" spc="45" dirty="0">
                <a:latin typeface="Times New Roman"/>
                <a:cs typeface="Times New Roman"/>
              </a:rPr>
              <a:t> </a:t>
            </a:r>
            <a:r>
              <a:rPr sz="2000" spc="-10" dirty="0">
                <a:latin typeface="Times New Roman"/>
                <a:cs typeface="Times New Roman"/>
              </a:rPr>
              <a:t>microhardness,</a:t>
            </a:r>
            <a:r>
              <a:rPr sz="2000" spc="35" dirty="0">
                <a:latin typeface="Times New Roman"/>
                <a:cs typeface="Times New Roman"/>
              </a:rPr>
              <a:t> </a:t>
            </a:r>
            <a:r>
              <a:rPr sz="2000" dirty="0">
                <a:latin typeface="Times New Roman"/>
                <a:cs typeface="Times New Roman"/>
              </a:rPr>
              <a:t>of</a:t>
            </a:r>
            <a:r>
              <a:rPr sz="2000" spc="-5" dirty="0">
                <a:latin typeface="Times New Roman"/>
                <a:cs typeface="Times New Roman"/>
              </a:rPr>
              <a:t> </a:t>
            </a:r>
            <a:r>
              <a:rPr sz="2000" spc="-10" dirty="0">
                <a:latin typeface="Times New Roman"/>
                <a:cs typeface="Times New Roman"/>
              </a:rPr>
              <a:t>the</a:t>
            </a:r>
            <a:r>
              <a:rPr sz="2000" spc="40" dirty="0">
                <a:latin typeface="Times New Roman"/>
                <a:cs typeface="Times New Roman"/>
              </a:rPr>
              <a:t> </a:t>
            </a:r>
            <a:r>
              <a:rPr sz="2000" dirty="0">
                <a:latin typeface="Times New Roman"/>
                <a:cs typeface="Times New Roman"/>
              </a:rPr>
              <a:t>FSP-treated</a:t>
            </a:r>
          </a:p>
          <a:p>
            <a:pPr marL="241300" algn="just">
              <a:lnSpc>
                <a:spcPct val="100000"/>
              </a:lnSpc>
              <a:spcBef>
                <a:spcPts val="480"/>
              </a:spcBef>
            </a:pPr>
            <a:r>
              <a:rPr sz="2000" spc="-15" dirty="0">
                <a:latin typeface="Times New Roman"/>
                <a:cs typeface="Times New Roman"/>
              </a:rPr>
              <a:t>AZ91</a:t>
            </a:r>
            <a:r>
              <a:rPr sz="2000" spc="70" dirty="0">
                <a:latin typeface="Times New Roman"/>
                <a:cs typeface="Times New Roman"/>
              </a:rPr>
              <a:t> </a:t>
            </a:r>
            <a:r>
              <a:rPr sz="2000" spc="-5" dirty="0">
                <a:latin typeface="Times New Roman"/>
                <a:cs typeface="Times New Roman"/>
              </a:rPr>
              <a:t>alloy</a:t>
            </a:r>
            <a:r>
              <a:rPr sz="2000" spc="-10" dirty="0">
                <a:latin typeface="Times New Roman"/>
                <a:cs typeface="Times New Roman"/>
              </a:rPr>
              <a:t> composites and</a:t>
            </a:r>
            <a:r>
              <a:rPr sz="2000" spc="40" dirty="0">
                <a:latin typeface="Times New Roman"/>
                <a:cs typeface="Times New Roman"/>
              </a:rPr>
              <a:t> </a:t>
            </a:r>
            <a:r>
              <a:rPr sz="2000" spc="-10" dirty="0">
                <a:latin typeface="Times New Roman"/>
                <a:cs typeface="Times New Roman"/>
              </a:rPr>
              <a:t>compare</a:t>
            </a:r>
            <a:r>
              <a:rPr sz="2000" spc="5" dirty="0">
                <a:latin typeface="Times New Roman"/>
                <a:cs typeface="Times New Roman"/>
              </a:rPr>
              <a:t> </a:t>
            </a:r>
            <a:r>
              <a:rPr sz="2000" spc="-10" dirty="0">
                <a:latin typeface="Times New Roman"/>
                <a:cs typeface="Times New Roman"/>
              </a:rPr>
              <a:t>them</a:t>
            </a:r>
            <a:r>
              <a:rPr sz="2000" spc="15" dirty="0">
                <a:latin typeface="Times New Roman"/>
                <a:cs typeface="Times New Roman"/>
              </a:rPr>
              <a:t> </a:t>
            </a:r>
            <a:r>
              <a:rPr sz="2000" spc="-20" dirty="0">
                <a:latin typeface="Times New Roman"/>
                <a:cs typeface="Times New Roman"/>
              </a:rPr>
              <a:t>with</a:t>
            </a:r>
            <a:r>
              <a:rPr sz="2000" spc="65" dirty="0">
                <a:latin typeface="Times New Roman"/>
                <a:cs typeface="Times New Roman"/>
              </a:rPr>
              <a:t> </a:t>
            </a:r>
            <a:r>
              <a:rPr sz="2000" spc="-10" dirty="0">
                <a:latin typeface="Times New Roman"/>
                <a:cs typeface="Times New Roman"/>
              </a:rPr>
              <a:t>the</a:t>
            </a:r>
            <a:r>
              <a:rPr sz="2000" spc="5" dirty="0">
                <a:latin typeface="Times New Roman"/>
                <a:cs typeface="Times New Roman"/>
              </a:rPr>
              <a:t> </a:t>
            </a:r>
            <a:r>
              <a:rPr sz="2000" dirty="0">
                <a:latin typeface="Times New Roman"/>
                <a:cs typeface="Times New Roman"/>
              </a:rPr>
              <a:t>properties</a:t>
            </a:r>
            <a:r>
              <a:rPr sz="2000" spc="-50" dirty="0">
                <a:latin typeface="Times New Roman"/>
                <a:cs typeface="Times New Roman"/>
              </a:rPr>
              <a:t> </a:t>
            </a:r>
            <a:r>
              <a:rPr sz="2000" dirty="0">
                <a:latin typeface="Times New Roman"/>
                <a:cs typeface="Times New Roman"/>
              </a:rPr>
              <a:t>of</a:t>
            </a:r>
            <a:r>
              <a:rPr sz="2000" spc="-15" dirty="0">
                <a:latin typeface="Times New Roman"/>
                <a:cs typeface="Times New Roman"/>
              </a:rPr>
              <a:t> </a:t>
            </a:r>
            <a:r>
              <a:rPr sz="2000" spc="-10" dirty="0">
                <a:latin typeface="Times New Roman"/>
                <a:cs typeface="Times New Roman"/>
              </a:rPr>
              <a:t>the</a:t>
            </a:r>
            <a:r>
              <a:rPr sz="2000" spc="35" dirty="0">
                <a:latin typeface="Times New Roman"/>
                <a:cs typeface="Times New Roman"/>
              </a:rPr>
              <a:t> </a:t>
            </a:r>
            <a:r>
              <a:rPr sz="2000" spc="-5" dirty="0">
                <a:latin typeface="Times New Roman"/>
                <a:cs typeface="Times New Roman"/>
              </a:rPr>
              <a:t>base</a:t>
            </a:r>
            <a:r>
              <a:rPr sz="2000" spc="-20" dirty="0">
                <a:latin typeface="Times New Roman"/>
                <a:cs typeface="Times New Roman"/>
              </a:rPr>
              <a:t> </a:t>
            </a:r>
            <a:r>
              <a:rPr sz="2000" spc="-10" dirty="0">
                <a:latin typeface="Times New Roman"/>
                <a:cs typeface="Times New Roman"/>
              </a:rPr>
              <a:t>metal.</a:t>
            </a:r>
            <a:endParaRPr sz="2000" dirty="0">
              <a:latin typeface="Times New Roman"/>
              <a:cs typeface="Times New Roman"/>
            </a:endParaRPr>
          </a:p>
          <a:p>
            <a:pPr marL="241300" marR="584835" indent="-228600" algn="just">
              <a:lnSpc>
                <a:spcPct val="120100"/>
              </a:lnSpc>
              <a:spcBef>
                <a:spcPts val="1010"/>
              </a:spcBef>
              <a:buFont typeface="Wingdings"/>
              <a:buChar char=""/>
              <a:tabLst>
                <a:tab pos="241300" algn="l"/>
              </a:tabLst>
            </a:pPr>
            <a:r>
              <a:rPr sz="2000" spc="-10" dirty="0">
                <a:latin typeface="Times New Roman"/>
                <a:cs typeface="Times New Roman"/>
              </a:rPr>
              <a:t>Contribute</a:t>
            </a:r>
            <a:r>
              <a:rPr sz="2000" spc="30" dirty="0">
                <a:latin typeface="Times New Roman"/>
                <a:cs typeface="Times New Roman"/>
              </a:rPr>
              <a:t> </a:t>
            </a:r>
            <a:r>
              <a:rPr sz="2000" spc="-5" dirty="0">
                <a:latin typeface="Times New Roman"/>
                <a:cs typeface="Times New Roman"/>
              </a:rPr>
              <a:t>to</a:t>
            </a:r>
            <a:r>
              <a:rPr sz="2000" spc="-10" dirty="0">
                <a:latin typeface="Times New Roman"/>
                <a:cs typeface="Times New Roman"/>
              </a:rPr>
              <a:t> </a:t>
            </a:r>
            <a:r>
              <a:rPr sz="2000" spc="-5" dirty="0">
                <a:latin typeface="Times New Roman"/>
                <a:cs typeface="Times New Roman"/>
              </a:rPr>
              <a:t>bridging</a:t>
            </a:r>
            <a:r>
              <a:rPr sz="2000" spc="20" dirty="0">
                <a:latin typeface="Times New Roman"/>
                <a:cs typeface="Times New Roman"/>
              </a:rPr>
              <a:t> </a:t>
            </a:r>
            <a:r>
              <a:rPr sz="2000" spc="-10" dirty="0">
                <a:latin typeface="Times New Roman"/>
                <a:cs typeface="Times New Roman"/>
              </a:rPr>
              <a:t>the</a:t>
            </a:r>
            <a:r>
              <a:rPr sz="2000" spc="10" dirty="0">
                <a:latin typeface="Times New Roman"/>
                <a:cs typeface="Times New Roman"/>
              </a:rPr>
              <a:t> </a:t>
            </a:r>
            <a:r>
              <a:rPr sz="2000" spc="-10" dirty="0">
                <a:latin typeface="Times New Roman"/>
                <a:cs typeface="Times New Roman"/>
              </a:rPr>
              <a:t>existing</a:t>
            </a:r>
            <a:r>
              <a:rPr sz="2000" spc="45" dirty="0">
                <a:latin typeface="Times New Roman"/>
                <a:cs typeface="Times New Roman"/>
              </a:rPr>
              <a:t> </a:t>
            </a:r>
            <a:r>
              <a:rPr sz="2000" spc="-10" dirty="0">
                <a:latin typeface="Times New Roman"/>
                <a:cs typeface="Times New Roman"/>
              </a:rPr>
              <a:t>gap</a:t>
            </a:r>
            <a:r>
              <a:rPr sz="2000" spc="25" dirty="0">
                <a:latin typeface="Times New Roman"/>
                <a:cs typeface="Times New Roman"/>
              </a:rPr>
              <a:t> </a:t>
            </a:r>
            <a:r>
              <a:rPr sz="2000" spc="-5" dirty="0">
                <a:latin typeface="Times New Roman"/>
                <a:cs typeface="Times New Roman"/>
              </a:rPr>
              <a:t>in</a:t>
            </a:r>
            <a:r>
              <a:rPr sz="2000" spc="-10" dirty="0">
                <a:latin typeface="Times New Roman"/>
                <a:cs typeface="Times New Roman"/>
              </a:rPr>
              <a:t> </a:t>
            </a:r>
            <a:r>
              <a:rPr sz="2000" spc="-15" dirty="0">
                <a:latin typeface="Times New Roman"/>
                <a:cs typeface="Times New Roman"/>
              </a:rPr>
              <a:t>knowledge</a:t>
            </a:r>
            <a:r>
              <a:rPr sz="2000" spc="110" dirty="0">
                <a:latin typeface="Times New Roman"/>
                <a:cs typeface="Times New Roman"/>
              </a:rPr>
              <a:t> </a:t>
            </a:r>
            <a:r>
              <a:rPr sz="2000" spc="-5" dirty="0">
                <a:latin typeface="Times New Roman"/>
                <a:cs typeface="Times New Roman"/>
              </a:rPr>
              <a:t>regarding </a:t>
            </a:r>
            <a:r>
              <a:rPr sz="2000" spc="-10" dirty="0">
                <a:latin typeface="Times New Roman"/>
                <a:cs typeface="Times New Roman"/>
              </a:rPr>
              <a:t>the</a:t>
            </a:r>
            <a:r>
              <a:rPr sz="2000" spc="40" dirty="0">
                <a:latin typeface="Times New Roman"/>
                <a:cs typeface="Times New Roman"/>
              </a:rPr>
              <a:t> </a:t>
            </a:r>
            <a:r>
              <a:rPr sz="2000" spc="-10" dirty="0">
                <a:latin typeface="Times New Roman"/>
                <a:cs typeface="Times New Roman"/>
              </a:rPr>
              <a:t>relationship</a:t>
            </a:r>
            <a:r>
              <a:rPr sz="2000" spc="15" dirty="0">
                <a:latin typeface="Times New Roman"/>
                <a:cs typeface="Times New Roman"/>
              </a:rPr>
              <a:t> </a:t>
            </a:r>
            <a:r>
              <a:rPr sz="2000" spc="-10" dirty="0">
                <a:latin typeface="Times New Roman"/>
                <a:cs typeface="Times New Roman"/>
              </a:rPr>
              <a:t>between</a:t>
            </a:r>
            <a:r>
              <a:rPr sz="2000" spc="45" dirty="0">
                <a:latin typeface="Times New Roman"/>
                <a:cs typeface="Times New Roman"/>
              </a:rPr>
              <a:t> </a:t>
            </a:r>
            <a:r>
              <a:rPr sz="2000" spc="-10" dirty="0">
                <a:latin typeface="Times New Roman"/>
                <a:cs typeface="Times New Roman"/>
              </a:rPr>
              <a:t>FSP </a:t>
            </a:r>
            <a:r>
              <a:rPr sz="2000" spc="-484" dirty="0">
                <a:latin typeface="Times New Roman"/>
                <a:cs typeface="Times New Roman"/>
              </a:rPr>
              <a:t> </a:t>
            </a:r>
            <a:r>
              <a:rPr sz="2000" spc="-5" dirty="0">
                <a:latin typeface="Times New Roman"/>
                <a:cs typeface="Times New Roman"/>
              </a:rPr>
              <a:t>processing</a:t>
            </a:r>
            <a:r>
              <a:rPr sz="2000" spc="10" dirty="0">
                <a:latin typeface="Times New Roman"/>
                <a:cs typeface="Times New Roman"/>
              </a:rPr>
              <a:t> </a:t>
            </a:r>
            <a:r>
              <a:rPr sz="2000" spc="-5" dirty="0">
                <a:latin typeface="Times New Roman"/>
                <a:cs typeface="Times New Roman"/>
              </a:rPr>
              <a:t>parameters</a:t>
            </a:r>
            <a:r>
              <a:rPr sz="2000" dirty="0">
                <a:latin typeface="Times New Roman"/>
                <a:cs typeface="Times New Roman"/>
              </a:rPr>
              <a:t> </a:t>
            </a:r>
            <a:r>
              <a:rPr sz="2000" spc="-10" dirty="0">
                <a:latin typeface="Times New Roman"/>
                <a:cs typeface="Times New Roman"/>
              </a:rPr>
              <a:t>and</a:t>
            </a:r>
            <a:r>
              <a:rPr sz="2000" spc="10" dirty="0">
                <a:latin typeface="Times New Roman"/>
                <a:cs typeface="Times New Roman"/>
              </a:rPr>
              <a:t> </a:t>
            </a:r>
            <a:r>
              <a:rPr sz="2000" spc="-10" dirty="0">
                <a:latin typeface="Times New Roman"/>
                <a:cs typeface="Times New Roman"/>
              </a:rPr>
              <a:t>surface</a:t>
            </a:r>
            <a:r>
              <a:rPr sz="2000" spc="35" dirty="0">
                <a:latin typeface="Times New Roman"/>
                <a:cs typeface="Times New Roman"/>
              </a:rPr>
              <a:t> </a:t>
            </a:r>
            <a:r>
              <a:rPr sz="2000" dirty="0">
                <a:latin typeface="Times New Roman"/>
                <a:cs typeface="Times New Roman"/>
              </a:rPr>
              <a:t>properties</a:t>
            </a:r>
            <a:r>
              <a:rPr sz="2000" spc="-50" dirty="0">
                <a:latin typeface="Times New Roman"/>
                <a:cs typeface="Times New Roman"/>
              </a:rPr>
              <a:t> </a:t>
            </a:r>
            <a:r>
              <a:rPr sz="2000" dirty="0">
                <a:latin typeface="Times New Roman"/>
                <a:cs typeface="Times New Roman"/>
              </a:rPr>
              <a:t>of</a:t>
            </a:r>
            <a:r>
              <a:rPr sz="2000" spc="-10" dirty="0">
                <a:latin typeface="Times New Roman"/>
                <a:cs typeface="Times New Roman"/>
              </a:rPr>
              <a:t> Mg</a:t>
            </a:r>
            <a:r>
              <a:rPr sz="2000" spc="15" dirty="0">
                <a:latin typeface="Times New Roman"/>
                <a:cs typeface="Times New Roman"/>
              </a:rPr>
              <a:t> </a:t>
            </a:r>
            <a:r>
              <a:rPr sz="2000" spc="-5" dirty="0">
                <a:latin typeface="Times New Roman"/>
                <a:cs typeface="Times New Roman"/>
              </a:rPr>
              <a:t>alloy </a:t>
            </a:r>
            <a:r>
              <a:rPr sz="2000" spc="-10" dirty="0">
                <a:latin typeface="Times New Roman"/>
                <a:cs typeface="Times New Roman"/>
              </a:rPr>
              <a:t>composites</a:t>
            </a:r>
            <a:r>
              <a:rPr sz="2000" spc="20" dirty="0">
                <a:latin typeface="Times New Roman"/>
                <a:cs typeface="Times New Roman"/>
              </a:rPr>
              <a:t> </a:t>
            </a:r>
            <a:r>
              <a:rPr sz="2000" spc="-20" dirty="0">
                <a:latin typeface="Times New Roman"/>
                <a:cs typeface="Times New Roman"/>
              </a:rPr>
              <a:t>with</a:t>
            </a:r>
            <a:r>
              <a:rPr sz="2000" spc="105" dirty="0">
                <a:latin typeface="Times New Roman"/>
                <a:cs typeface="Times New Roman"/>
              </a:rPr>
              <a:t> </a:t>
            </a:r>
            <a:r>
              <a:rPr sz="2000" spc="-5" dirty="0">
                <a:latin typeface="Times New Roman"/>
                <a:cs typeface="Times New Roman"/>
              </a:rPr>
              <a:t>SiC</a:t>
            </a:r>
            <a:r>
              <a:rPr sz="2000" spc="10" dirty="0">
                <a:latin typeface="Times New Roman"/>
                <a:cs typeface="Times New Roman"/>
              </a:rPr>
              <a:t> </a:t>
            </a:r>
            <a:r>
              <a:rPr sz="2000" spc="-5" dirty="0">
                <a:latin typeface="Times New Roman"/>
                <a:cs typeface="Times New Roman"/>
              </a:rPr>
              <a:t>and</a:t>
            </a:r>
            <a:r>
              <a:rPr sz="2000" spc="10" dirty="0">
                <a:latin typeface="Times New Roman"/>
                <a:cs typeface="Times New Roman"/>
              </a:rPr>
              <a:t> </a:t>
            </a:r>
            <a:r>
              <a:rPr sz="2000" spc="-10" dirty="0">
                <a:latin typeface="Times New Roman"/>
                <a:cs typeface="Times New Roman"/>
              </a:rPr>
              <a:t>Gn </a:t>
            </a:r>
            <a:r>
              <a:rPr sz="2000" spc="-5" dirty="0">
                <a:latin typeface="Times New Roman"/>
                <a:cs typeface="Times New Roman"/>
              </a:rPr>
              <a:t> nanoparticles.</a:t>
            </a:r>
            <a:endParaRPr sz="2000" dirty="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913310" y="758964"/>
            <a:ext cx="2365375" cy="5910580"/>
            <a:chOff x="4913376" y="774191"/>
            <a:chExt cx="2365375" cy="5910580"/>
          </a:xfrm>
        </p:grpSpPr>
        <p:sp>
          <p:nvSpPr>
            <p:cNvPr id="3" name="object 3"/>
            <p:cNvSpPr/>
            <p:nvPr/>
          </p:nvSpPr>
          <p:spPr>
            <a:xfrm>
              <a:off x="4913376" y="774191"/>
              <a:ext cx="2365375" cy="591820"/>
            </a:xfrm>
            <a:custGeom>
              <a:avLst/>
              <a:gdLst/>
              <a:ahLst/>
              <a:cxnLst/>
              <a:rect l="l" t="t" r="r" b="b"/>
              <a:pathLst>
                <a:path w="2365375" h="591819">
                  <a:moveTo>
                    <a:pt x="2306066" y="0"/>
                  </a:moveTo>
                  <a:lnTo>
                    <a:pt x="59182" y="0"/>
                  </a:lnTo>
                  <a:lnTo>
                    <a:pt x="36111" y="4639"/>
                  </a:lnTo>
                  <a:lnTo>
                    <a:pt x="17303" y="17303"/>
                  </a:lnTo>
                  <a:lnTo>
                    <a:pt x="4639" y="36111"/>
                  </a:lnTo>
                  <a:lnTo>
                    <a:pt x="0" y="59182"/>
                  </a:lnTo>
                  <a:lnTo>
                    <a:pt x="0" y="532130"/>
                  </a:lnTo>
                  <a:lnTo>
                    <a:pt x="4639" y="555200"/>
                  </a:lnTo>
                  <a:lnTo>
                    <a:pt x="17303" y="574008"/>
                  </a:lnTo>
                  <a:lnTo>
                    <a:pt x="36111" y="586672"/>
                  </a:lnTo>
                  <a:lnTo>
                    <a:pt x="59182" y="591312"/>
                  </a:lnTo>
                  <a:lnTo>
                    <a:pt x="2306066" y="591312"/>
                  </a:lnTo>
                  <a:lnTo>
                    <a:pt x="2329136" y="586672"/>
                  </a:lnTo>
                  <a:lnTo>
                    <a:pt x="2347944" y="574008"/>
                  </a:lnTo>
                  <a:lnTo>
                    <a:pt x="2360608" y="555200"/>
                  </a:lnTo>
                  <a:lnTo>
                    <a:pt x="2365248" y="532130"/>
                  </a:lnTo>
                  <a:lnTo>
                    <a:pt x="2365248" y="59182"/>
                  </a:lnTo>
                  <a:lnTo>
                    <a:pt x="2360608" y="36111"/>
                  </a:lnTo>
                  <a:lnTo>
                    <a:pt x="2347944" y="17303"/>
                  </a:lnTo>
                  <a:lnTo>
                    <a:pt x="2329136" y="4639"/>
                  </a:lnTo>
                  <a:lnTo>
                    <a:pt x="2306066" y="0"/>
                  </a:lnTo>
                  <a:close/>
                </a:path>
              </a:pathLst>
            </a:custGeom>
            <a:solidFill>
              <a:srgbClr val="4471C4"/>
            </a:solidFill>
          </p:spPr>
          <p:txBody>
            <a:bodyPr wrap="square" lIns="0" tIns="0" rIns="0" bIns="0" rtlCol="0"/>
            <a:lstStyle/>
            <a:p>
              <a:endParaRPr/>
            </a:p>
          </p:txBody>
        </p:sp>
        <p:sp>
          <p:nvSpPr>
            <p:cNvPr id="4" name="object 4"/>
            <p:cNvSpPr/>
            <p:nvPr/>
          </p:nvSpPr>
          <p:spPr>
            <a:xfrm>
              <a:off x="5961888" y="1402079"/>
              <a:ext cx="268605" cy="219710"/>
            </a:xfrm>
            <a:custGeom>
              <a:avLst/>
              <a:gdLst/>
              <a:ahLst/>
              <a:cxnLst/>
              <a:rect l="l" t="t" r="r" b="b"/>
              <a:pathLst>
                <a:path w="268604" h="219709">
                  <a:moveTo>
                    <a:pt x="214629" y="0"/>
                  </a:moveTo>
                  <a:lnTo>
                    <a:pt x="53594" y="0"/>
                  </a:lnTo>
                  <a:lnTo>
                    <a:pt x="53594" y="109728"/>
                  </a:lnTo>
                  <a:lnTo>
                    <a:pt x="0" y="109728"/>
                  </a:lnTo>
                  <a:lnTo>
                    <a:pt x="134112" y="219456"/>
                  </a:lnTo>
                  <a:lnTo>
                    <a:pt x="268224" y="109728"/>
                  </a:lnTo>
                  <a:lnTo>
                    <a:pt x="214629" y="109728"/>
                  </a:lnTo>
                  <a:lnTo>
                    <a:pt x="214629" y="0"/>
                  </a:lnTo>
                  <a:close/>
                </a:path>
              </a:pathLst>
            </a:custGeom>
            <a:solidFill>
              <a:srgbClr val="AFBBDE"/>
            </a:solidFill>
          </p:spPr>
          <p:txBody>
            <a:bodyPr wrap="square" lIns="0" tIns="0" rIns="0" bIns="0" rtlCol="0"/>
            <a:lstStyle/>
            <a:p>
              <a:endParaRPr/>
            </a:p>
          </p:txBody>
        </p:sp>
        <p:sp>
          <p:nvSpPr>
            <p:cNvPr id="5" name="object 5"/>
            <p:cNvSpPr/>
            <p:nvPr/>
          </p:nvSpPr>
          <p:spPr>
            <a:xfrm>
              <a:off x="4913376" y="1661159"/>
              <a:ext cx="2365375" cy="591820"/>
            </a:xfrm>
            <a:custGeom>
              <a:avLst/>
              <a:gdLst/>
              <a:ahLst/>
              <a:cxnLst/>
              <a:rect l="l" t="t" r="r" b="b"/>
              <a:pathLst>
                <a:path w="2365375" h="591819">
                  <a:moveTo>
                    <a:pt x="2306066" y="0"/>
                  </a:moveTo>
                  <a:lnTo>
                    <a:pt x="59182" y="0"/>
                  </a:lnTo>
                  <a:lnTo>
                    <a:pt x="36111" y="4639"/>
                  </a:lnTo>
                  <a:lnTo>
                    <a:pt x="17303" y="17303"/>
                  </a:lnTo>
                  <a:lnTo>
                    <a:pt x="4639" y="36111"/>
                  </a:lnTo>
                  <a:lnTo>
                    <a:pt x="0" y="59181"/>
                  </a:lnTo>
                  <a:lnTo>
                    <a:pt x="0" y="532129"/>
                  </a:lnTo>
                  <a:lnTo>
                    <a:pt x="4639" y="555200"/>
                  </a:lnTo>
                  <a:lnTo>
                    <a:pt x="17303" y="574008"/>
                  </a:lnTo>
                  <a:lnTo>
                    <a:pt x="36111" y="586672"/>
                  </a:lnTo>
                  <a:lnTo>
                    <a:pt x="59182" y="591312"/>
                  </a:lnTo>
                  <a:lnTo>
                    <a:pt x="2306066" y="591312"/>
                  </a:lnTo>
                  <a:lnTo>
                    <a:pt x="2329136" y="586672"/>
                  </a:lnTo>
                  <a:lnTo>
                    <a:pt x="2347944" y="574008"/>
                  </a:lnTo>
                  <a:lnTo>
                    <a:pt x="2360608" y="555200"/>
                  </a:lnTo>
                  <a:lnTo>
                    <a:pt x="2365248" y="532129"/>
                  </a:lnTo>
                  <a:lnTo>
                    <a:pt x="2365248" y="59181"/>
                  </a:lnTo>
                  <a:lnTo>
                    <a:pt x="2360608" y="36111"/>
                  </a:lnTo>
                  <a:lnTo>
                    <a:pt x="2347944" y="17303"/>
                  </a:lnTo>
                  <a:lnTo>
                    <a:pt x="2329136" y="4639"/>
                  </a:lnTo>
                  <a:lnTo>
                    <a:pt x="2306066" y="0"/>
                  </a:lnTo>
                  <a:close/>
                </a:path>
              </a:pathLst>
            </a:custGeom>
            <a:solidFill>
              <a:srgbClr val="4471C4"/>
            </a:solidFill>
          </p:spPr>
          <p:txBody>
            <a:bodyPr wrap="square" lIns="0" tIns="0" rIns="0" bIns="0" rtlCol="0"/>
            <a:lstStyle/>
            <a:p>
              <a:endParaRPr/>
            </a:p>
          </p:txBody>
        </p:sp>
        <p:sp>
          <p:nvSpPr>
            <p:cNvPr id="6" name="object 6"/>
            <p:cNvSpPr/>
            <p:nvPr/>
          </p:nvSpPr>
          <p:spPr>
            <a:xfrm>
              <a:off x="5961888" y="2289047"/>
              <a:ext cx="268605" cy="219710"/>
            </a:xfrm>
            <a:custGeom>
              <a:avLst/>
              <a:gdLst/>
              <a:ahLst/>
              <a:cxnLst/>
              <a:rect l="l" t="t" r="r" b="b"/>
              <a:pathLst>
                <a:path w="268604" h="219710">
                  <a:moveTo>
                    <a:pt x="214629" y="0"/>
                  </a:moveTo>
                  <a:lnTo>
                    <a:pt x="53594" y="0"/>
                  </a:lnTo>
                  <a:lnTo>
                    <a:pt x="53594" y="109727"/>
                  </a:lnTo>
                  <a:lnTo>
                    <a:pt x="0" y="109727"/>
                  </a:lnTo>
                  <a:lnTo>
                    <a:pt x="134112" y="219455"/>
                  </a:lnTo>
                  <a:lnTo>
                    <a:pt x="268224" y="109727"/>
                  </a:lnTo>
                  <a:lnTo>
                    <a:pt x="214629" y="109727"/>
                  </a:lnTo>
                  <a:lnTo>
                    <a:pt x="214629" y="0"/>
                  </a:lnTo>
                  <a:close/>
                </a:path>
              </a:pathLst>
            </a:custGeom>
            <a:solidFill>
              <a:srgbClr val="AFBBDE"/>
            </a:solidFill>
          </p:spPr>
          <p:txBody>
            <a:bodyPr wrap="square" lIns="0" tIns="0" rIns="0" bIns="0" rtlCol="0"/>
            <a:lstStyle/>
            <a:p>
              <a:endParaRPr/>
            </a:p>
          </p:txBody>
        </p:sp>
        <p:sp>
          <p:nvSpPr>
            <p:cNvPr id="7" name="object 7"/>
            <p:cNvSpPr/>
            <p:nvPr/>
          </p:nvSpPr>
          <p:spPr>
            <a:xfrm>
              <a:off x="4913376" y="2548127"/>
              <a:ext cx="2365375" cy="591820"/>
            </a:xfrm>
            <a:custGeom>
              <a:avLst/>
              <a:gdLst/>
              <a:ahLst/>
              <a:cxnLst/>
              <a:rect l="l" t="t" r="r" b="b"/>
              <a:pathLst>
                <a:path w="2365375" h="591819">
                  <a:moveTo>
                    <a:pt x="2306066" y="0"/>
                  </a:moveTo>
                  <a:lnTo>
                    <a:pt x="59182" y="0"/>
                  </a:lnTo>
                  <a:lnTo>
                    <a:pt x="36111" y="4639"/>
                  </a:lnTo>
                  <a:lnTo>
                    <a:pt x="17303" y="17303"/>
                  </a:lnTo>
                  <a:lnTo>
                    <a:pt x="4639" y="36111"/>
                  </a:lnTo>
                  <a:lnTo>
                    <a:pt x="0" y="59182"/>
                  </a:lnTo>
                  <a:lnTo>
                    <a:pt x="0" y="532130"/>
                  </a:lnTo>
                  <a:lnTo>
                    <a:pt x="4639" y="555200"/>
                  </a:lnTo>
                  <a:lnTo>
                    <a:pt x="17303" y="574008"/>
                  </a:lnTo>
                  <a:lnTo>
                    <a:pt x="36111" y="586672"/>
                  </a:lnTo>
                  <a:lnTo>
                    <a:pt x="59182" y="591312"/>
                  </a:lnTo>
                  <a:lnTo>
                    <a:pt x="2306066" y="591312"/>
                  </a:lnTo>
                  <a:lnTo>
                    <a:pt x="2329136" y="586672"/>
                  </a:lnTo>
                  <a:lnTo>
                    <a:pt x="2347944" y="574008"/>
                  </a:lnTo>
                  <a:lnTo>
                    <a:pt x="2360608" y="555200"/>
                  </a:lnTo>
                  <a:lnTo>
                    <a:pt x="2365248" y="532130"/>
                  </a:lnTo>
                  <a:lnTo>
                    <a:pt x="2365248" y="59182"/>
                  </a:lnTo>
                  <a:lnTo>
                    <a:pt x="2360608" y="36111"/>
                  </a:lnTo>
                  <a:lnTo>
                    <a:pt x="2347944" y="17303"/>
                  </a:lnTo>
                  <a:lnTo>
                    <a:pt x="2329136" y="4639"/>
                  </a:lnTo>
                  <a:lnTo>
                    <a:pt x="2306066" y="0"/>
                  </a:lnTo>
                  <a:close/>
                </a:path>
              </a:pathLst>
            </a:custGeom>
            <a:solidFill>
              <a:srgbClr val="4471C4"/>
            </a:solidFill>
          </p:spPr>
          <p:txBody>
            <a:bodyPr wrap="square" lIns="0" tIns="0" rIns="0" bIns="0" rtlCol="0"/>
            <a:lstStyle/>
            <a:p>
              <a:endParaRPr/>
            </a:p>
          </p:txBody>
        </p:sp>
        <p:sp>
          <p:nvSpPr>
            <p:cNvPr id="8" name="object 8"/>
            <p:cNvSpPr/>
            <p:nvPr/>
          </p:nvSpPr>
          <p:spPr>
            <a:xfrm>
              <a:off x="5961888" y="3176015"/>
              <a:ext cx="268605" cy="219710"/>
            </a:xfrm>
            <a:custGeom>
              <a:avLst/>
              <a:gdLst/>
              <a:ahLst/>
              <a:cxnLst/>
              <a:rect l="l" t="t" r="r" b="b"/>
              <a:pathLst>
                <a:path w="268604" h="219710">
                  <a:moveTo>
                    <a:pt x="214629" y="0"/>
                  </a:moveTo>
                  <a:lnTo>
                    <a:pt x="53594" y="0"/>
                  </a:lnTo>
                  <a:lnTo>
                    <a:pt x="53594" y="109728"/>
                  </a:lnTo>
                  <a:lnTo>
                    <a:pt x="0" y="109728"/>
                  </a:lnTo>
                  <a:lnTo>
                    <a:pt x="134112" y="219456"/>
                  </a:lnTo>
                  <a:lnTo>
                    <a:pt x="268224" y="109728"/>
                  </a:lnTo>
                  <a:lnTo>
                    <a:pt x="214629" y="109728"/>
                  </a:lnTo>
                  <a:lnTo>
                    <a:pt x="214629" y="0"/>
                  </a:lnTo>
                  <a:close/>
                </a:path>
              </a:pathLst>
            </a:custGeom>
            <a:solidFill>
              <a:srgbClr val="AFBBDE"/>
            </a:solidFill>
          </p:spPr>
          <p:txBody>
            <a:bodyPr wrap="square" lIns="0" tIns="0" rIns="0" bIns="0" rtlCol="0"/>
            <a:lstStyle/>
            <a:p>
              <a:endParaRPr/>
            </a:p>
          </p:txBody>
        </p:sp>
        <p:sp>
          <p:nvSpPr>
            <p:cNvPr id="9" name="object 9"/>
            <p:cNvSpPr/>
            <p:nvPr/>
          </p:nvSpPr>
          <p:spPr>
            <a:xfrm>
              <a:off x="4913376" y="3435096"/>
              <a:ext cx="2365375" cy="591820"/>
            </a:xfrm>
            <a:custGeom>
              <a:avLst/>
              <a:gdLst/>
              <a:ahLst/>
              <a:cxnLst/>
              <a:rect l="l" t="t" r="r" b="b"/>
              <a:pathLst>
                <a:path w="2365375" h="591820">
                  <a:moveTo>
                    <a:pt x="2306066" y="0"/>
                  </a:moveTo>
                  <a:lnTo>
                    <a:pt x="59182" y="0"/>
                  </a:lnTo>
                  <a:lnTo>
                    <a:pt x="36111" y="4639"/>
                  </a:lnTo>
                  <a:lnTo>
                    <a:pt x="17303" y="17303"/>
                  </a:lnTo>
                  <a:lnTo>
                    <a:pt x="4639" y="36111"/>
                  </a:lnTo>
                  <a:lnTo>
                    <a:pt x="0" y="59181"/>
                  </a:lnTo>
                  <a:lnTo>
                    <a:pt x="0" y="532129"/>
                  </a:lnTo>
                  <a:lnTo>
                    <a:pt x="4639" y="555200"/>
                  </a:lnTo>
                  <a:lnTo>
                    <a:pt x="17303" y="574008"/>
                  </a:lnTo>
                  <a:lnTo>
                    <a:pt x="36111" y="586672"/>
                  </a:lnTo>
                  <a:lnTo>
                    <a:pt x="59182" y="591311"/>
                  </a:lnTo>
                  <a:lnTo>
                    <a:pt x="2306066" y="591311"/>
                  </a:lnTo>
                  <a:lnTo>
                    <a:pt x="2329136" y="586672"/>
                  </a:lnTo>
                  <a:lnTo>
                    <a:pt x="2347944" y="574008"/>
                  </a:lnTo>
                  <a:lnTo>
                    <a:pt x="2360608" y="555200"/>
                  </a:lnTo>
                  <a:lnTo>
                    <a:pt x="2365248" y="532129"/>
                  </a:lnTo>
                  <a:lnTo>
                    <a:pt x="2365248" y="59181"/>
                  </a:lnTo>
                  <a:lnTo>
                    <a:pt x="2360608" y="36111"/>
                  </a:lnTo>
                  <a:lnTo>
                    <a:pt x="2347944" y="17303"/>
                  </a:lnTo>
                  <a:lnTo>
                    <a:pt x="2329136" y="4639"/>
                  </a:lnTo>
                  <a:lnTo>
                    <a:pt x="2306066" y="0"/>
                  </a:lnTo>
                  <a:close/>
                </a:path>
              </a:pathLst>
            </a:custGeom>
            <a:solidFill>
              <a:srgbClr val="4471C4"/>
            </a:solidFill>
          </p:spPr>
          <p:txBody>
            <a:bodyPr wrap="square" lIns="0" tIns="0" rIns="0" bIns="0" rtlCol="0"/>
            <a:lstStyle/>
            <a:p>
              <a:endParaRPr/>
            </a:p>
          </p:txBody>
        </p:sp>
        <p:sp>
          <p:nvSpPr>
            <p:cNvPr id="10" name="object 10"/>
            <p:cNvSpPr/>
            <p:nvPr/>
          </p:nvSpPr>
          <p:spPr>
            <a:xfrm>
              <a:off x="5961888" y="4062983"/>
              <a:ext cx="268605" cy="219710"/>
            </a:xfrm>
            <a:custGeom>
              <a:avLst/>
              <a:gdLst/>
              <a:ahLst/>
              <a:cxnLst/>
              <a:rect l="l" t="t" r="r" b="b"/>
              <a:pathLst>
                <a:path w="268604" h="219710">
                  <a:moveTo>
                    <a:pt x="214629" y="0"/>
                  </a:moveTo>
                  <a:lnTo>
                    <a:pt x="53594" y="0"/>
                  </a:lnTo>
                  <a:lnTo>
                    <a:pt x="53594" y="109728"/>
                  </a:lnTo>
                  <a:lnTo>
                    <a:pt x="0" y="109728"/>
                  </a:lnTo>
                  <a:lnTo>
                    <a:pt x="134112" y="219456"/>
                  </a:lnTo>
                  <a:lnTo>
                    <a:pt x="268224" y="109728"/>
                  </a:lnTo>
                  <a:lnTo>
                    <a:pt x="214629" y="109728"/>
                  </a:lnTo>
                  <a:lnTo>
                    <a:pt x="214629" y="0"/>
                  </a:lnTo>
                  <a:close/>
                </a:path>
              </a:pathLst>
            </a:custGeom>
            <a:solidFill>
              <a:srgbClr val="AFBBDE"/>
            </a:solidFill>
          </p:spPr>
          <p:txBody>
            <a:bodyPr wrap="square" lIns="0" tIns="0" rIns="0" bIns="0" rtlCol="0"/>
            <a:lstStyle/>
            <a:p>
              <a:endParaRPr/>
            </a:p>
          </p:txBody>
        </p:sp>
        <p:sp>
          <p:nvSpPr>
            <p:cNvPr id="11" name="object 11"/>
            <p:cNvSpPr/>
            <p:nvPr/>
          </p:nvSpPr>
          <p:spPr>
            <a:xfrm>
              <a:off x="4913376" y="4322063"/>
              <a:ext cx="2365375" cy="588645"/>
            </a:xfrm>
            <a:custGeom>
              <a:avLst/>
              <a:gdLst/>
              <a:ahLst/>
              <a:cxnLst/>
              <a:rect l="l" t="t" r="r" b="b"/>
              <a:pathLst>
                <a:path w="2365375" h="588645">
                  <a:moveTo>
                    <a:pt x="2306447" y="0"/>
                  </a:moveTo>
                  <a:lnTo>
                    <a:pt x="58800" y="0"/>
                  </a:lnTo>
                  <a:lnTo>
                    <a:pt x="35897" y="4615"/>
                  </a:lnTo>
                  <a:lnTo>
                    <a:pt x="17208" y="17208"/>
                  </a:lnTo>
                  <a:lnTo>
                    <a:pt x="4615" y="35897"/>
                  </a:lnTo>
                  <a:lnTo>
                    <a:pt x="0" y="58800"/>
                  </a:lnTo>
                  <a:lnTo>
                    <a:pt x="0" y="529463"/>
                  </a:lnTo>
                  <a:lnTo>
                    <a:pt x="4615" y="552366"/>
                  </a:lnTo>
                  <a:lnTo>
                    <a:pt x="17208" y="571055"/>
                  </a:lnTo>
                  <a:lnTo>
                    <a:pt x="35897" y="583648"/>
                  </a:lnTo>
                  <a:lnTo>
                    <a:pt x="58800" y="588263"/>
                  </a:lnTo>
                  <a:lnTo>
                    <a:pt x="2306447" y="588263"/>
                  </a:lnTo>
                  <a:lnTo>
                    <a:pt x="2329350" y="583648"/>
                  </a:lnTo>
                  <a:lnTo>
                    <a:pt x="2348039" y="571055"/>
                  </a:lnTo>
                  <a:lnTo>
                    <a:pt x="2360632" y="552366"/>
                  </a:lnTo>
                  <a:lnTo>
                    <a:pt x="2365248" y="529463"/>
                  </a:lnTo>
                  <a:lnTo>
                    <a:pt x="2365248" y="58800"/>
                  </a:lnTo>
                  <a:lnTo>
                    <a:pt x="2360632" y="35897"/>
                  </a:lnTo>
                  <a:lnTo>
                    <a:pt x="2348039" y="17208"/>
                  </a:lnTo>
                  <a:lnTo>
                    <a:pt x="2329350" y="4615"/>
                  </a:lnTo>
                  <a:lnTo>
                    <a:pt x="2306447" y="0"/>
                  </a:lnTo>
                  <a:close/>
                </a:path>
              </a:pathLst>
            </a:custGeom>
            <a:solidFill>
              <a:srgbClr val="4471C4"/>
            </a:solidFill>
          </p:spPr>
          <p:txBody>
            <a:bodyPr wrap="square" lIns="0" tIns="0" rIns="0" bIns="0" rtlCol="0"/>
            <a:lstStyle/>
            <a:p>
              <a:endParaRPr/>
            </a:p>
          </p:txBody>
        </p:sp>
        <p:sp>
          <p:nvSpPr>
            <p:cNvPr id="12" name="object 12"/>
            <p:cNvSpPr/>
            <p:nvPr/>
          </p:nvSpPr>
          <p:spPr>
            <a:xfrm>
              <a:off x="5961888" y="4949951"/>
              <a:ext cx="268605" cy="219710"/>
            </a:xfrm>
            <a:custGeom>
              <a:avLst/>
              <a:gdLst/>
              <a:ahLst/>
              <a:cxnLst/>
              <a:rect l="l" t="t" r="r" b="b"/>
              <a:pathLst>
                <a:path w="268604" h="219710">
                  <a:moveTo>
                    <a:pt x="214629" y="0"/>
                  </a:moveTo>
                  <a:lnTo>
                    <a:pt x="53594" y="0"/>
                  </a:lnTo>
                  <a:lnTo>
                    <a:pt x="53594" y="109728"/>
                  </a:lnTo>
                  <a:lnTo>
                    <a:pt x="0" y="109728"/>
                  </a:lnTo>
                  <a:lnTo>
                    <a:pt x="134112" y="219456"/>
                  </a:lnTo>
                  <a:lnTo>
                    <a:pt x="268224" y="109728"/>
                  </a:lnTo>
                  <a:lnTo>
                    <a:pt x="214629" y="109728"/>
                  </a:lnTo>
                  <a:lnTo>
                    <a:pt x="214629" y="0"/>
                  </a:lnTo>
                  <a:close/>
                </a:path>
              </a:pathLst>
            </a:custGeom>
            <a:solidFill>
              <a:srgbClr val="AFBBDE"/>
            </a:solidFill>
          </p:spPr>
          <p:txBody>
            <a:bodyPr wrap="square" lIns="0" tIns="0" rIns="0" bIns="0" rtlCol="0"/>
            <a:lstStyle/>
            <a:p>
              <a:endParaRPr/>
            </a:p>
          </p:txBody>
        </p:sp>
        <p:sp>
          <p:nvSpPr>
            <p:cNvPr id="13" name="object 13"/>
            <p:cNvSpPr/>
            <p:nvPr/>
          </p:nvSpPr>
          <p:spPr>
            <a:xfrm>
              <a:off x="4913376" y="5205983"/>
              <a:ext cx="2365375" cy="591820"/>
            </a:xfrm>
            <a:custGeom>
              <a:avLst/>
              <a:gdLst/>
              <a:ahLst/>
              <a:cxnLst/>
              <a:rect l="l" t="t" r="r" b="b"/>
              <a:pathLst>
                <a:path w="2365375" h="591820">
                  <a:moveTo>
                    <a:pt x="2306066" y="0"/>
                  </a:moveTo>
                  <a:lnTo>
                    <a:pt x="59182" y="0"/>
                  </a:lnTo>
                  <a:lnTo>
                    <a:pt x="36111" y="4639"/>
                  </a:lnTo>
                  <a:lnTo>
                    <a:pt x="17303" y="17303"/>
                  </a:lnTo>
                  <a:lnTo>
                    <a:pt x="4639" y="36111"/>
                  </a:lnTo>
                  <a:lnTo>
                    <a:pt x="0" y="59182"/>
                  </a:lnTo>
                  <a:lnTo>
                    <a:pt x="0" y="532180"/>
                  </a:lnTo>
                  <a:lnTo>
                    <a:pt x="4639" y="555194"/>
                  </a:lnTo>
                  <a:lnTo>
                    <a:pt x="17303" y="573990"/>
                  </a:lnTo>
                  <a:lnTo>
                    <a:pt x="36111" y="586664"/>
                  </a:lnTo>
                  <a:lnTo>
                    <a:pt x="59182" y="591312"/>
                  </a:lnTo>
                  <a:lnTo>
                    <a:pt x="2306066" y="591312"/>
                  </a:lnTo>
                  <a:lnTo>
                    <a:pt x="2329136" y="586664"/>
                  </a:lnTo>
                  <a:lnTo>
                    <a:pt x="2347944" y="573990"/>
                  </a:lnTo>
                  <a:lnTo>
                    <a:pt x="2360608" y="555194"/>
                  </a:lnTo>
                  <a:lnTo>
                    <a:pt x="2365248" y="532180"/>
                  </a:lnTo>
                  <a:lnTo>
                    <a:pt x="2365248" y="59182"/>
                  </a:lnTo>
                  <a:lnTo>
                    <a:pt x="2360608" y="36111"/>
                  </a:lnTo>
                  <a:lnTo>
                    <a:pt x="2347944" y="17303"/>
                  </a:lnTo>
                  <a:lnTo>
                    <a:pt x="2329136" y="4639"/>
                  </a:lnTo>
                  <a:lnTo>
                    <a:pt x="2306066" y="0"/>
                  </a:lnTo>
                  <a:close/>
                </a:path>
              </a:pathLst>
            </a:custGeom>
            <a:solidFill>
              <a:srgbClr val="4471C4"/>
            </a:solidFill>
          </p:spPr>
          <p:txBody>
            <a:bodyPr wrap="square" lIns="0" tIns="0" rIns="0" bIns="0" rtlCol="0"/>
            <a:lstStyle/>
            <a:p>
              <a:endParaRPr/>
            </a:p>
          </p:txBody>
        </p:sp>
        <p:sp>
          <p:nvSpPr>
            <p:cNvPr id="14" name="object 14"/>
            <p:cNvSpPr/>
            <p:nvPr/>
          </p:nvSpPr>
          <p:spPr>
            <a:xfrm>
              <a:off x="5961888" y="5836920"/>
              <a:ext cx="268605" cy="219710"/>
            </a:xfrm>
            <a:custGeom>
              <a:avLst/>
              <a:gdLst/>
              <a:ahLst/>
              <a:cxnLst/>
              <a:rect l="l" t="t" r="r" b="b"/>
              <a:pathLst>
                <a:path w="268604" h="219710">
                  <a:moveTo>
                    <a:pt x="214629" y="0"/>
                  </a:moveTo>
                  <a:lnTo>
                    <a:pt x="53594" y="0"/>
                  </a:lnTo>
                  <a:lnTo>
                    <a:pt x="53594" y="109727"/>
                  </a:lnTo>
                  <a:lnTo>
                    <a:pt x="0" y="109727"/>
                  </a:lnTo>
                  <a:lnTo>
                    <a:pt x="134112" y="219455"/>
                  </a:lnTo>
                  <a:lnTo>
                    <a:pt x="268224" y="109727"/>
                  </a:lnTo>
                  <a:lnTo>
                    <a:pt x="214629" y="109727"/>
                  </a:lnTo>
                  <a:lnTo>
                    <a:pt x="214629" y="0"/>
                  </a:lnTo>
                  <a:close/>
                </a:path>
              </a:pathLst>
            </a:custGeom>
            <a:solidFill>
              <a:srgbClr val="AFBBDE"/>
            </a:solidFill>
          </p:spPr>
          <p:txBody>
            <a:bodyPr wrap="square" lIns="0" tIns="0" rIns="0" bIns="0" rtlCol="0"/>
            <a:lstStyle/>
            <a:p>
              <a:endParaRPr/>
            </a:p>
          </p:txBody>
        </p:sp>
        <p:sp>
          <p:nvSpPr>
            <p:cNvPr id="15" name="object 15"/>
            <p:cNvSpPr/>
            <p:nvPr/>
          </p:nvSpPr>
          <p:spPr>
            <a:xfrm>
              <a:off x="4913376" y="6092951"/>
              <a:ext cx="2365375" cy="591820"/>
            </a:xfrm>
            <a:custGeom>
              <a:avLst/>
              <a:gdLst/>
              <a:ahLst/>
              <a:cxnLst/>
              <a:rect l="l" t="t" r="r" b="b"/>
              <a:pathLst>
                <a:path w="2365375" h="591820">
                  <a:moveTo>
                    <a:pt x="2306066" y="0"/>
                  </a:moveTo>
                  <a:lnTo>
                    <a:pt x="59182" y="0"/>
                  </a:lnTo>
                  <a:lnTo>
                    <a:pt x="36111" y="4647"/>
                  </a:lnTo>
                  <a:lnTo>
                    <a:pt x="17303" y="17321"/>
                  </a:lnTo>
                  <a:lnTo>
                    <a:pt x="4639" y="36117"/>
                  </a:lnTo>
                  <a:lnTo>
                    <a:pt x="0" y="59131"/>
                  </a:lnTo>
                  <a:lnTo>
                    <a:pt x="0" y="532180"/>
                  </a:lnTo>
                  <a:lnTo>
                    <a:pt x="4639" y="555194"/>
                  </a:lnTo>
                  <a:lnTo>
                    <a:pt x="17303" y="573990"/>
                  </a:lnTo>
                  <a:lnTo>
                    <a:pt x="36111" y="586664"/>
                  </a:lnTo>
                  <a:lnTo>
                    <a:pt x="59182" y="591312"/>
                  </a:lnTo>
                  <a:lnTo>
                    <a:pt x="2306066" y="591312"/>
                  </a:lnTo>
                  <a:lnTo>
                    <a:pt x="2329136" y="586664"/>
                  </a:lnTo>
                  <a:lnTo>
                    <a:pt x="2347944" y="573990"/>
                  </a:lnTo>
                  <a:lnTo>
                    <a:pt x="2360608" y="555194"/>
                  </a:lnTo>
                  <a:lnTo>
                    <a:pt x="2365248" y="532180"/>
                  </a:lnTo>
                  <a:lnTo>
                    <a:pt x="2365248" y="59131"/>
                  </a:lnTo>
                  <a:lnTo>
                    <a:pt x="2360608" y="36117"/>
                  </a:lnTo>
                  <a:lnTo>
                    <a:pt x="2347944" y="17321"/>
                  </a:lnTo>
                  <a:lnTo>
                    <a:pt x="2329136" y="4647"/>
                  </a:lnTo>
                  <a:lnTo>
                    <a:pt x="2306066" y="0"/>
                  </a:lnTo>
                  <a:close/>
                </a:path>
              </a:pathLst>
            </a:custGeom>
            <a:solidFill>
              <a:srgbClr val="4471C4"/>
            </a:solidFill>
          </p:spPr>
          <p:txBody>
            <a:bodyPr wrap="square" lIns="0" tIns="0" rIns="0" bIns="0" rtlCol="0"/>
            <a:lstStyle/>
            <a:p>
              <a:endParaRPr/>
            </a:p>
          </p:txBody>
        </p:sp>
      </p:grpSp>
      <p:sp>
        <p:nvSpPr>
          <p:cNvPr id="16" name="object 16"/>
          <p:cNvSpPr txBox="1"/>
          <p:nvPr/>
        </p:nvSpPr>
        <p:spPr>
          <a:xfrm>
            <a:off x="5005068" y="779339"/>
            <a:ext cx="2181860" cy="5742940"/>
          </a:xfrm>
          <a:prstGeom prst="rect">
            <a:avLst/>
          </a:prstGeom>
        </p:spPr>
        <p:txBody>
          <a:bodyPr vert="horz" wrap="square" lIns="0" tIns="12700" rIns="0" bIns="0" rtlCol="0">
            <a:spAutoFit/>
          </a:bodyPr>
          <a:lstStyle/>
          <a:p>
            <a:pPr marL="3810" algn="ctr">
              <a:lnSpc>
                <a:spcPct val="100000"/>
              </a:lnSpc>
              <a:spcBef>
                <a:spcPts val="100"/>
              </a:spcBef>
            </a:pPr>
            <a:r>
              <a:rPr sz="1800" b="1" spc="-10" dirty="0">
                <a:solidFill>
                  <a:srgbClr val="FFFFFF"/>
                </a:solidFill>
                <a:latin typeface="Times New Roman"/>
                <a:cs typeface="Times New Roman"/>
              </a:rPr>
              <a:t>Literature</a:t>
            </a:r>
            <a:r>
              <a:rPr sz="1800" b="1" spc="30" dirty="0">
                <a:solidFill>
                  <a:srgbClr val="FFFFFF"/>
                </a:solidFill>
                <a:latin typeface="Times New Roman"/>
                <a:cs typeface="Times New Roman"/>
              </a:rPr>
              <a:t> </a:t>
            </a:r>
            <a:r>
              <a:rPr sz="1800" b="1" spc="-10" dirty="0">
                <a:solidFill>
                  <a:srgbClr val="FFFFFF"/>
                </a:solidFill>
                <a:latin typeface="Times New Roman"/>
                <a:cs typeface="Times New Roman"/>
              </a:rPr>
              <a:t>Study</a:t>
            </a:r>
            <a:endParaRPr lang="en-IN" sz="1800" dirty="0">
              <a:latin typeface="Times New Roman"/>
              <a:cs typeface="Times New Roman"/>
            </a:endParaRPr>
          </a:p>
          <a:p>
            <a:pPr>
              <a:lnSpc>
                <a:spcPct val="100000"/>
              </a:lnSpc>
            </a:pPr>
            <a:endParaRPr lang="en-IN" sz="2000" dirty="0">
              <a:latin typeface="Times New Roman"/>
              <a:cs typeface="Times New Roman"/>
            </a:endParaRPr>
          </a:p>
          <a:p>
            <a:pPr>
              <a:lnSpc>
                <a:spcPct val="100000"/>
              </a:lnSpc>
              <a:spcBef>
                <a:spcPts val="50"/>
              </a:spcBef>
            </a:pPr>
            <a:endParaRPr sz="2150" dirty="0">
              <a:latin typeface="Times New Roman"/>
              <a:cs typeface="Times New Roman"/>
            </a:endParaRPr>
          </a:p>
          <a:p>
            <a:pPr marL="3175" algn="ctr">
              <a:lnSpc>
                <a:spcPct val="100000"/>
              </a:lnSpc>
            </a:pPr>
            <a:r>
              <a:rPr sz="1800" b="1" spc="-5" dirty="0">
                <a:solidFill>
                  <a:srgbClr val="FFFFFF"/>
                </a:solidFill>
                <a:latin typeface="Times New Roman"/>
                <a:cs typeface="Times New Roman"/>
              </a:rPr>
              <a:t>Material</a:t>
            </a:r>
            <a:r>
              <a:rPr sz="1800" b="1" spc="-25" dirty="0">
                <a:solidFill>
                  <a:srgbClr val="FFFFFF"/>
                </a:solidFill>
                <a:latin typeface="Times New Roman"/>
                <a:cs typeface="Times New Roman"/>
              </a:rPr>
              <a:t> </a:t>
            </a:r>
            <a:r>
              <a:rPr sz="1800" b="1" spc="-5" dirty="0">
                <a:solidFill>
                  <a:srgbClr val="FFFFFF"/>
                </a:solidFill>
                <a:latin typeface="Times New Roman"/>
                <a:cs typeface="Times New Roman"/>
              </a:rPr>
              <a:t>Selection</a:t>
            </a:r>
            <a:endParaRPr sz="1800" dirty="0">
              <a:latin typeface="Times New Roman"/>
              <a:cs typeface="Times New Roman"/>
            </a:endParaRPr>
          </a:p>
          <a:p>
            <a:pPr>
              <a:lnSpc>
                <a:spcPct val="100000"/>
              </a:lnSpc>
            </a:pPr>
            <a:endParaRPr sz="2000" dirty="0">
              <a:latin typeface="Times New Roman"/>
              <a:cs typeface="Times New Roman"/>
            </a:endParaRPr>
          </a:p>
          <a:p>
            <a:pPr>
              <a:lnSpc>
                <a:spcPct val="100000"/>
              </a:lnSpc>
              <a:spcBef>
                <a:spcPts val="5"/>
              </a:spcBef>
            </a:pPr>
            <a:endParaRPr sz="1650" dirty="0">
              <a:latin typeface="Times New Roman"/>
              <a:cs typeface="Times New Roman"/>
            </a:endParaRPr>
          </a:p>
          <a:p>
            <a:pPr marL="485140" marR="475615" algn="ctr">
              <a:lnSpc>
                <a:spcPts val="1870"/>
              </a:lnSpc>
            </a:pPr>
            <a:r>
              <a:rPr sz="1800" b="1" spc="-5" dirty="0">
                <a:solidFill>
                  <a:srgbClr val="FFFFFF"/>
                </a:solidFill>
                <a:latin typeface="Times New Roman"/>
                <a:cs typeface="Times New Roman"/>
              </a:rPr>
              <a:t>Friction</a:t>
            </a:r>
            <a:r>
              <a:rPr sz="1800" b="1" spc="-65" dirty="0">
                <a:solidFill>
                  <a:srgbClr val="FFFFFF"/>
                </a:solidFill>
                <a:latin typeface="Times New Roman"/>
                <a:cs typeface="Times New Roman"/>
              </a:rPr>
              <a:t> </a:t>
            </a:r>
            <a:r>
              <a:rPr sz="1800" b="1" dirty="0">
                <a:solidFill>
                  <a:srgbClr val="FFFFFF"/>
                </a:solidFill>
                <a:latin typeface="Times New Roman"/>
                <a:cs typeface="Times New Roman"/>
              </a:rPr>
              <a:t>Stir </a:t>
            </a:r>
            <a:r>
              <a:rPr sz="1800" b="1" spc="-434" dirty="0">
                <a:solidFill>
                  <a:srgbClr val="FFFFFF"/>
                </a:solidFill>
                <a:latin typeface="Times New Roman"/>
                <a:cs typeface="Times New Roman"/>
              </a:rPr>
              <a:t> </a:t>
            </a:r>
            <a:r>
              <a:rPr sz="1800" b="1" spc="-10" dirty="0">
                <a:solidFill>
                  <a:srgbClr val="FFFFFF"/>
                </a:solidFill>
                <a:latin typeface="Times New Roman"/>
                <a:cs typeface="Times New Roman"/>
              </a:rPr>
              <a:t>Processing</a:t>
            </a:r>
            <a:endParaRPr sz="1800" dirty="0">
              <a:latin typeface="Times New Roman"/>
              <a:cs typeface="Times New Roman"/>
            </a:endParaRPr>
          </a:p>
          <a:p>
            <a:pPr>
              <a:lnSpc>
                <a:spcPct val="100000"/>
              </a:lnSpc>
              <a:spcBef>
                <a:spcPts val="25"/>
              </a:spcBef>
            </a:pPr>
            <a:endParaRPr sz="2800" dirty="0">
              <a:latin typeface="Times New Roman"/>
              <a:cs typeface="Times New Roman"/>
            </a:endParaRPr>
          </a:p>
          <a:p>
            <a:pPr marL="128270" marR="113664" algn="ctr">
              <a:lnSpc>
                <a:spcPts val="1870"/>
              </a:lnSpc>
            </a:pPr>
            <a:r>
              <a:rPr sz="1800" b="1" spc="-10" dirty="0">
                <a:solidFill>
                  <a:srgbClr val="FFFFFF"/>
                </a:solidFill>
                <a:latin typeface="Times New Roman"/>
                <a:cs typeface="Times New Roman"/>
              </a:rPr>
              <a:t>Corrosion </a:t>
            </a:r>
            <a:r>
              <a:rPr sz="1800" b="1" spc="-5" dirty="0">
                <a:solidFill>
                  <a:srgbClr val="FFFFFF"/>
                </a:solidFill>
                <a:latin typeface="Times New Roman"/>
                <a:cs typeface="Times New Roman"/>
              </a:rPr>
              <a:t>Behavior </a:t>
            </a:r>
            <a:r>
              <a:rPr sz="1800" b="1" spc="-434" dirty="0">
                <a:solidFill>
                  <a:srgbClr val="FFFFFF"/>
                </a:solidFill>
                <a:latin typeface="Times New Roman"/>
                <a:cs typeface="Times New Roman"/>
              </a:rPr>
              <a:t> </a:t>
            </a:r>
            <a:r>
              <a:rPr sz="1800" b="1" spc="-5" dirty="0">
                <a:solidFill>
                  <a:srgbClr val="FFFFFF"/>
                </a:solidFill>
                <a:latin typeface="Times New Roman"/>
                <a:cs typeface="Times New Roman"/>
              </a:rPr>
              <a:t>Analysis</a:t>
            </a:r>
            <a:endParaRPr sz="1800" dirty="0">
              <a:latin typeface="Times New Roman"/>
              <a:cs typeface="Times New Roman"/>
            </a:endParaRPr>
          </a:p>
          <a:p>
            <a:pPr>
              <a:lnSpc>
                <a:spcPct val="100000"/>
              </a:lnSpc>
              <a:spcBef>
                <a:spcPts val="25"/>
              </a:spcBef>
            </a:pPr>
            <a:endParaRPr sz="2800" dirty="0">
              <a:latin typeface="Times New Roman"/>
              <a:cs typeface="Times New Roman"/>
            </a:endParaRPr>
          </a:p>
          <a:p>
            <a:pPr marL="308610" marR="302260" algn="ctr">
              <a:lnSpc>
                <a:spcPts val="1870"/>
              </a:lnSpc>
              <a:spcBef>
                <a:spcPts val="5"/>
              </a:spcBef>
            </a:pPr>
            <a:r>
              <a:rPr sz="1800" b="1" spc="25" dirty="0">
                <a:solidFill>
                  <a:srgbClr val="FFFFFF"/>
                </a:solidFill>
                <a:latin typeface="Times New Roman"/>
                <a:cs typeface="Times New Roman"/>
              </a:rPr>
              <a:t>M</a:t>
            </a:r>
            <a:r>
              <a:rPr sz="1800" b="1" dirty="0">
                <a:solidFill>
                  <a:srgbClr val="FFFFFF"/>
                </a:solidFill>
                <a:latin typeface="Times New Roman"/>
                <a:cs typeface="Times New Roman"/>
              </a:rPr>
              <a:t>ic</a:t>
            </a:r>
            <a:r>
              <a:rPr sz="1800" b="1" spc="-35" dirty="0">
                <a:solidFill>
                  <a:srgbClr val="FFFFFF"/>
                </a:solidFill>
                <a:latin typeface="Times New Roman"/>
                <a:cs typeface="Times New Roman"/>
              </a:rPr>
              <a:t>r</a:t>
            </a:r>
            <a:r>
              <a:rPr sz="1800" b="1" spc="-15" dirty="0">
                <a:solidFill>
                  <a:srgbClr val="FFFFFF"/>
                </a:solidFill>
                <a:latin typeface="Times New Roman"/>
                <a:cs typeface="Times New Roman"/>
              </a:rPr>
              <a:t>o</a:t>
            </a:r>
            <a:r>
              <a:rPr sz="1800" b="1" spc="-5" dirty="0">
                <a:solidFill>
                  <a:srgbClr val="FFFFFF"/>
                </a:solidFill>
                <a:latin typeface="Times New Roman"/>
                <a:cs typeface="Times New Roman"/>
              </a:rPr>
              <a:t>st</a:t>
            </a:r>
            <a:r>
              <a:rPr sz="1800" b="1" spc="-20" dirty="0">
                <a:solidFill>
                  <a:srgbClr val="FFFFFF"/>
                </a:solidFill>
                <a:latin typeface="Times New Roman"/>
                <a:cs typeface="Times New Roman"/>
              </a:rPr>
              <a:t>r</a:t>
            </a:r>
            <a:r>
              <a:rPr sz="1800" b="1" spc="-25" dirty="0">
                <a:solidFill>
                  <a:srgbClr val="FFFFFF"/>
                </a:solidFill>
                <a:latin typeface="Times New Roman"/>
                <a:cs typeface="Times New Roman"/>
              </a:rPr>
              <a:t>u</a:t>
            </a:r>
            <a:r>
              <a:rPr sz="1800" b="1" spc="-10" dirty="0">
                <a:solidFill>
                  <a:srgbClr val="FFFFFF"/>
                </a:solidFill>
                <a:latin typeface="Times New Roman"/>
                <a:cs typeface="Times New Roman"/>
              </a:rPr>
              <a:t>c</a:t>
            </a:r>
            <a:r>
              <a:rPr sz="1800" b="1" spc="-5" dirty="0">
                <a:solidFill>
                  <a:srgbClr val="FFFFFF"/>
                </a:solidFill>
                <a:latin typeface="Times New Roman"/>
                <a:cs typeface="Times New Roman"/>
              </a:rPr>
              <a:t>t</a:t>
            </a:r>
            <a:r>
              <a:rPr sz="1800" b="1" spc="-25" dirty="0">
                <a:solidFill>
                  <a:srgbClr val="FFFFFF"/>
                </a:solidFill>
                <a:latin typeface="Times New Roman"/>
                <a:cs typeface="Times New Roman"/>
              </a:rPr>
              <a:t>u</a:t>
            </a:r>
            <a:r>
              <a:rPr sz="1800" b="1" spc="-10" dirty="0">
                <a:solidFill>
                  <a:srgbClr val="FFFFFF"/>
                </a:solidFill>
                <a:latin typeface="Times New Roman"/>
                <a:cs typeface="Times New Roman"/>
              </a:rPr>
              <a:t>r</a:t>
            </a:r>
            <a:r>
              <a:rPr sz="1800" b="1" spc="-15" dirty="0">
                <a:solidFill>
                  <a:srgbClr val="FFFFFF"/>
                </a:solidFill>
                <a:latin typeface="Times New Roman"/>
                <a:cs typeface="Times New Roman"/>
              </a:rPr>
              <a:t>a</a:t>
            </a:r>
            <a:r>
              <a:rPr sz="1800" b="1" dirty="0">
                <a:solidFill>
                  <a:srgbClr val="FFFFFF"/>
                </a:solidFill>
                <a:latin typeface="Times New Roman"/>
                <a:cs typeface="Times New Roman"/>
              </a:rPr>
              <a:t>l  </a:t>
            </a:r>
            <a:r>
              <a:rPr sz="1800" b="1" spc="-5" dirty="0">
                <a:solidFill>
                  <a:srgbClr val="FFFFFF"/>
                </a:solidFill>
                <a:latin typeface="Times New Roman"/>
                <a:cs typeface="Times New Roman"/>
              </a:rPr>
              <a:t>Analysis</a:t>
            </a:r>
            <a:endParaRPr sz="1800" dirty="0">
              <a:latin typeface="Times New Roman"/>
              <a:cs typeface="Times New Roman"/>
            </a:endParaRPr>
          </a:p>
          <a:p>
            <a:pPr>
              <a:lnSpc>
                <a:spcPct val="100000"/>
              </a:lnSpc>
              <a:spcBef>
                <a:spcPts val="10"/>
              </a:spcBef>
            </a:pPr>
            <a:endParaRPr sz="2550" dirty="0">
              <a:latin typeface="Times New Roman"/>
              <a:cs typeface="Times New Roman"/>
            </a:endParaRPr>
          </a:p>
          <a:p>
            <a:pPr algn="ctr">
              <a:lnSpc>
                <a:spcPts val="2014"/>
              </a:lnSpc>
            </a:pPr>
            <a:r>
              <a:rPr sz="1800" b="1" spc="-10" dirty="0">
                <a:solidFill>
                  <a:srgbClr val="FFFFFF"/>
                </a:solidFill>
                <a:latin typeface="Times New Roman"/>
                <a:cs typeface="Times New Roman"/>
              </a:rPr>
              <a:t>Mechanical</a:t>
            </a:r>
            <a:endParaRPr sz="1800" dirty="0">
              <a:latin typeface="Times New Roman"/>
              <a:cs typeface="Times New Roman"/>
            </a:endParaRPr>
          </a:p>
          <a:p>
            <a:pPr marL="4445" algn="ctr">
              <a:lnSpc>
                <a:spcPts val="2014"/>
              </a:lnSpc>
            </a:pPr>
            <a:r>
              <a:rPr sz="1800" b="1" spc="-10" dirty="0">
                <a:solidFill>
                  <a:srgbClr val="FFFFFF"/>
                </a:solidFill>
                <a:latin typeface="Times New Roman"/>
                <a:cs typeface="Times New Roman"/>
              </a:rPr>
              <a:t>Properties</a:t>
            </a:r>
            <a:r>
              <a:rPr sz="1800" b="1" spc="-5" dirty="0">
                <a:solidFill>
                  <a:srgbClr val="FFFFFF"/>
                </a:solidFill>
                <a:latin typeface="Times New Roman"/>
                <a:cs typeface="Times New Roman"/>
              </a:rPr>
              <a:t> </a:t>
            </a:r>
            <a:r>
              <a:rPr sz="1800" b="1" spc="-10" dirty="0">
                <a:solidFill>
                  <a:srgbClr val="FFFFFF"/>
                </a:solidFill>
                <a:latin typeface="Times New Roman"/>
                <a:cs typeface="Times New Roman"/>
              </a:rPr>
              <a:t>Evaluation</a:t>
            </a:r>
            <a:endParaRPr sz="1800" dirty="0">
              <a:latin typeface="Times New Roman"/>
              <a:cs typeface="Times New Roman"/>
            </a:endParaRPr>
          </a:p>
          <a:p>
            <a:pPr>
              <a:lnSpc>
                <a:spcPct val="100000"/>
              </a:lnSpc>
              <a:spcBef>
                <a:spcPts val="20"/>
              </a:spcBef>
            </a:pPr>
            <a:endParaRPr sz="2550" dirty="0">
              <a:latin typeface="Times New Roman"/>
              <a:cs typeface="Times New Roman"/>
            </a:endParaRPr>
          </a:p>
          <a:p>
            <a:pPr algn="ctr">
              <a:lnSpc>
                <a:spcPts val="2014"/>
              </a:lnSpc>
            </a:pPr>
            <a:r>
              <a:rPr sz="1800" b="1" spc="-10" dirty="0">
                <a:solidFill>
                  <a:srgbClr val="FFFFFF"/>
                </a:solidFill>
                <a:latin typeface="Times New Roman"/>
                <a:cs typeface="Times New Roman"/>
              </a:rPr>
              <a:t>Data</a:t>
            </a:r>
            <a:r>
              <a:rPr sz="1800" b="1" spc="-5" dirty="0">
                <a:solidFill>
                  <a:srgbClr val="FFFFFF"/>
                </a:solidFill>
                <a:latin typeface="Times New Roman"/>
                <a:cs typeface="Times New Roman"/>
              </a:rPr>
              <a:t> </a:t>
            </a:r>
            <a:r>
              <a:rPr sz="1800" b="1" spc="-15" dirty="0">
                <a:solidFill>
                  <a:srgbClr val="FFFFFF"/>
                </a:solidFill>
                <a:latin typeface="Times New Roman"/>
                <a:cs typeface="Times New Roman"/>
              </a:rPr>
              <a:t>Comparison</a:t>
            </a:r>
            <a:r>
              <a:rPr sz="1800" b="1" spc="80" dirty="0">
                <a:solidFill>
                  <a:srgbClr val="FFFFFF"/>
                </a:solidFill>
                <a:latin typeface="Times New Roman"/>
                <a:cs typeface="Times New Roman"/>
              </a:rPr>
              <a:t> </a:t>
            </a:r>
            <a:r>
              <a:rPr sz="1800" b="1" spc="-15" dirty="0">
                <a:solidFill>
                  <a:srgbClr val="FFFFFF"/>
                </a:solidFill>
                <a:latin typeface="Times New Roman"/>
                <a:cs typeface="Times New Roman"/>
              </a:rPr>
              <a:t>and</a:t>
            </a:r>
            <a:endParaRPr sz="1800" dirty="0">
              <a:latin typeface="Times New Roman"/>
              <a:cs typeface="Times New Roman"/>
            </a:endParaRPr>
          </a:p>
          <a:p>
            <a:pPr marL="3175" algn="ctr">
              <a:lnSpc>
                <a:spcPts val="2014"/>
              </a:lnSpc>
            </a:pPr>
            <a:r>
              <a:rPr sz="1800" b="1" spc="-5" dirty="0">
                <a:solidFill>
                  <a:srgbClr val="FFFFFF"/>
                </a:solidFill>
                <a:latin typeface="Times New Roman"/>
                <a:cs typeface="Times New Roman"/>
              </a:rPr>
              <a:t>Analysis</a:t>
            </a:r>
            <a:endParaRPr sz="1800" dirty="0">
              <a:latin typeface="Times New Roman"/>
              <a:cs typeface="Times New Roman"/>
            </a:endParaRPr>
          </a:p>
        </p:txBody>
      </p:sp>
      <p:sp>
        <p:nvSpPr>
          <p:cNvPr id="17" name="object 17"/>
          <p:cNvSpPr txBox="1">
            <a:spLocks noGrp="1"/>
          </p:cNvSpPr>
          <p:nvPr>
            <p:ph type="title"/>
          </p:nvPr>
        </p:nvSpPr>
        <p:spPr>
          <a:xfrm>
            <a:off x="4304283" y="60372"/>
            <a:ext cx="3583433" cy="566181"/>
          </a:xfrm>
          <a:prstGeom prst="rect">
            <a:avLst/>
          </a:prstGeom>
        </p:spPr>
        <p:txBody>
          <a:bodyPr vert="horz" wrap="square" lIns="0" tIns="12065" rIns="0" bIns="0" rtlCol="0">
            <a:spAutoFit/>
          </a:bodyPr>
          <a:lstStyle/>
          <a:p>
            <a:pPr marL="12700">
              <a:lnSpc>
                <a:spcPct val="100000"/>
              </a:lnSpc>
              <a:spcBef>
                <a:spcPts val="95"/>
              </a:spcBef>
            </a:pPr>
            <a:r>
              <a:rPr lang="en-IN" spc="-5" dirty="0">
                <a:latin typeface="Times New Roman" panose="02020603050405020304" pitchFamily="18" charset="0"/>
                <a:cs typeface="Times New Roman" panose="02020603050405020304" pitchFamily="18" charset="0"/>
              </a:rPr>
              <a:t>METH</a:t>
            </a:r>
            <a:r>
              <a:rPr lang="en-IN" spc="10" dirty="0">
                <a:latin typeface="Times New Roman" panose="02020603050405020304" pitchFamily="18" charset="0"/>
                <a:cs typeface="Times New Roman" panose="02020603050405020304" pitchFamily="18" charset="0"/>
              </a:rPr>
              <a:t>O</a:t>
            </a:r>
            <a:r>
              <a:rPr lang="en-IN" spc="-5" dirty="0">
                <a:latin typeface="Times New Roman" panose="02020603050405020304" pitchFamily="18" charset="0"/>
                <a:cs typeface="Times New Roman" panose="02020603050405020304" pitchFamily="18" charset="0"/>
              </a:rPr>
              <a:t>D</a:t>
            </a:r>
            <a:r>
              <a:rPr lang="en-IN" spc="10" dirty="0">
                <a:latin typeface="Times New Roman" panose="02020603050405020304" pitchFamily="18" charset="0"/>
                <a:cs typeface="Times New Roman" panose="02020603050405020304" pitchFamily="18" charset="0"/>
              </a:rPr>
              <a:t>O</a:t>
            </a:r>
            <a:r>
              <a:rPr lang="en-IN" spc="-5" dirty="0">
                <a:latin typeface="Times New Roman" panose="02020603050405020304" pitchFamily="18" charset="0"/>
                <a:cs typeface="Times New Roman" panose="02020603050405020304" pitchFamily="18" charset="0"/>
              </a:rPr>
              <a:t>LO</a:t>
            </a:r>
            <a:r>
              <a:rPr lang="en-IN" spc="10" dirty="0">
                <a:latin typeface="Times New Roman" panose="02020603050405020304" pitchFamily="18" charset="0"/>
                <a:cs typeface="Times New Roman" panose="02020603050405020304" pitchFamily="18" charset="0"/>
              </a:rPr>
              <a:t>G</a:t>
            </a:r>
            <a:r>
              <a:rPr lang="en-IN" spc="-5" dirty="0">
                <a:latin typeface="Times New Roman" panose="02020603050405020304" pitchFamily="18" charset="0"/>
                <a:cs typeface="Times New Roman" panose="02020603050405020304" pitchFamily="18" charset="0"/>
              </a:rPr>
              <a: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263093"/>
            <a:ext cx="4188156" cy="566181"/>
          </a:xfrm>
          <a:prstGeom prst="rect">
            <a:avLst/>
          </a:prstGeom>
        </p:spPr>
        <p:txBody>
          <a:bodyPr vert="horz" wrap="square" lIns="0" tIns="12065" rIns="0" bIns="0" rtlCol="0">
            <a:spAutoFit/>
          </a:bodyPr>
          <a:lstStyle/>
          <a:p>
            <a:pPr marL="12700">
              <a:lnSpc>
                <a:spcPct val="100000"/>
              </a:lnSpc>
              <a:spcBef>
                <a:spcPts val="95"/>
              </a:spcBef>
            </a:pPr>
            <a:r>
              <a:rPr lang="en-IN" spc="-5" dirty="0">
                <a:latin typeface="Times New Roman" panose="02020603050405020304" pitchFamily="18" charset="0"/>
                <a:cs typeface="Times New Roman" panose="02020603050405020304" pitchFamily="18" charset="0"/>
              </a:rPr>
              <a:t>METH</a:t>
            </a:r>
            <a:r>
              <a:rPr lang="en-IN" spc="10" dirty="0">
                <a:latin typeface="Times New Roman" panose="02020603050405020304" pitchFamily="18" charset="0"/>
                <a:cs typeface="Times New Roman" panose="02020603050405020304" pitchFamily="18" charset="0"/>
              </a:rPr>
              <a:t>O</a:t>
            </a:r>
            <a:r>
              <a:rPr lang="en-IN" spc="-5" dirty="0">
                <a:latin typeface="Times New Roman" panose="02020603050405020304" pitchFamily="18" charset="0"/>
                <a:cs typeface="Times New Roman" panose="02020603050405020304" pitchFamily="18" charset="0"/>
              </a:rPr>
              <a:t>D</a:t>
            </a:r>
            <a:r>
              <a:rPr lang="en-IN" spc="10" dirty="0">
                <a:latin typeface="Times New Roman" panose="02020603050405020304" pitchFamily="18" charset="0"/>
                <a:cs typeface="Times New Roman" panose="02020603050405020304" pitchFamily="18" charset="0"/>
              </a:rPr>
              <a:t>O</a:t>
            </a:r>
            <a:r>
              <a:rPr lang="en-IN" spc="-5" dirty="0">
                <a:latin typeface="Times New Roman" panose="02020603050405020304" pitchFamily="18" charset="0"/>
                <a:cs typeface="Times New Roman" panose="02020603050405020304" pitchFamily="18" charset="0"/>
              </a:rPr>
              <a:t>LO</a:t>
            </a:r>
            <a:r>
              <a:rPr lang="en-IN" spc="10" dirty="0">
                <a:latin typeface="Times New Roman" panose="02020603050405020304" pitchFamily="18" charset="0"/>
                <a:cs typeface="Times New Roman" panose="02020603050405020304" pitchFamily="18" charset="0"/>
              </a:rPr>
              <a:t>G</a:t>
            </a:r>
            <a:r>
              <a:rPr lang="en-IN" spc="-5" dirty="0">
                <a:latin typeface="Times New Roman" panose="02020603050405020304" pitchFamily="18" charset="0"/>
                <a:cs typeface="Times New Roman" panose="02020603050405020304" pitchFamily="18" charset="0"/>
              </a:rPr>
              <a:t>Y</a:t>
            </a:r>
          </a:p>
        </p:txBody>
      </p:sp>
      <mc:AlternateContent xmlns:mc="http://schemas.openxmlformats.org/markup-compatibility/2006">
        <mc:Choice xmlns:a14="http://schemas.microsoft.com/office/drawing/2010/main" Requires="a14">
          <p:sp>
            <p:nvSpPr>
              <p:cNvPr id="3" name="object 3"/>
              <p:cNvSpPr txBox="1"/>
              <p:nvPr/>
            </p:nvSpPr>
            <p:spPr>
              <a:xfrm>
                <a:off x="917244" y="1086738"/>
                <a:ext cx="10364470" cy="5904822"/>
              </a:xfrm>
              <a:prstGeom prst="rect">
                <a:avLst/>
              </a:prstGeom>
            </p:spPr>
            <p:txBody>
              <a:bodyPr vert="horz" wrap="square" lIns="0" tIns="13335" rIns="0" bIns="0" rtlCol="0">
                <a:spAutoFit/>
              </a:bodyPr>
              <a:lstStyle/>
              <a:p>
                <a:pPr algn="just">
                  <a:buFont typeface="+mj-lt"/>
                  <a:buAutoNum type="arabicPeriod"/>
                </a:pPr>
                <a:r>
                  <a:rPr lang="en-US" b="1" i="0" dirty="0">
                    <a:solidFill>
                      <a:srgbClr val="0D0D0D"/>
                    </a:solidFill>
                    <a:effectLst/>
                    <a:latin typeface="Söhne"/>
                  </a:rPr>
                  <a:t>Material Selection:</a:t>
                </a:r>
                <a:endParaRPr lang="en-US" b="0" i="0" dirty="0">
                  <a:solidFill>
                    <a:srgbClr val="0D0D0D"/>
                  </a:solidFill>
                  <a:effectLst/>
                  <a:latin typeface="Söhne"/>
                </a:endParaRPr>
              </a:p>
              <a:p>
                <a:pPr marL="742950" lvl="1" indent="-285750" algn="just">
                  <a:buFont typeface="Arial" panose="020B0604020202020204" pitchFamily="34" charset="0"/>
                  <a:buChar char="•"/>
                </a:pPr>
                <a:r>
                  <a:rPr lang="en-US" b="0" i="0" dirty="0">
                    <a:solidFill>
                      <a:srgbClr val="0D0D0D"/>
                    </a:solidFill>
                    <a:effectLst/>
                    <a:latin typeface="Söhne"/>
                  </a:rPr>
                  <a:t>Three plates of Magnesium AZ91, each measuring 100 x 100 x 8 mm³, were utilized.</a:t>
                </a:r>
              </a:p>
              <a:p>
                <a:pPr marL="742950" lvl="1" indent="-285750" algn="just">
                  <a:buFont typeface="Arial" panose="020B0604020202020204" pitchFamily="34" charset="0"/>
                  <a:buChar char="•"/>
                </a:pPr>
                <a:r>
                  <a:rPr lang="en-US" b="0" i="0" dirty="0">
                    <a:solidFill>
                      <a:srgbClr val="0D0D0D"/>
                    </a:solidFill>
                    <a:effectLst/>
                    <a:latin typeface="Söhne"/>
                  </a:rPr>
                  <a:t>Nano powders including Silicon Carbide, Aluminum Oxide, and Graphene were selected for the study.</a:t>
                </a:r>
              </a:p>
              <a:p>
                <a:pPr algn="just">
                  <a:buFont typeface="+mj-lt"/>
                  <a:buAutoNum type="arabicPeriod"/>
                </a:pPr>
                <a:r>
                  <a:rPr lang="en-US" b="1" i="0" dirty="0">
                    <a:solidFill>
                      <a:srgbClr val="0D0D0D"/>
                    </a:solidFill>
                    <a:effectLst/>
                    <a:latin typeface="Söhne"/>
                  </a:rPr>
                  <a:t>Preparation of Powder Composite:</a:t>
                </a:r>
                <a:endParaRPr lang="en-US" b="0" i="0" dirty="0">
                  <a:solidFill>
                    <a:srgbClr val="0D0D0D"/>
                  </a:solidFill>
                  <a:effectLst/>
                  <a:latin typeface="Söhne"/>
                </a:endParaRPr>
              </a:p>
              <a:p>
                <a:pPr marL="742950" lvl="1" indent="-285750" algn="just">
                  <a:buFont typeface="Arial" panose="020B0604020202020204" pitchFamily="34" charset="0"/>
                  <a:buChar char="•"/>
                </a:pPr>
                <a:r>
                  <a:rPr lang="en-US" b="0" i="0" dirty="0">
                    <a:solidFill>
                      <a:srgbClr val="0D0D0D"/>
                    </a:solidFill>
                    <a:effectLst/>
                    <a:latin typeface="Söhne"/>
                  </a:rPr>
                  <a:t>The nano powders </a:t>
                </a:r>
                <a:r>
                  <a:rPr lang="en-US" b="0" i="0" dirty="0" err="1">
                    <a:solidFill>
                      <a:srgbClr val="0D0D0D"/>
                    </a:solidFill>
                    <a:effectLst/>
                    <a:latin typeface="Söhne"/>
                  </a:rPr>
                  <a:t>SiC</a:t>
                </a:r>
                <a:r>
                  <a:rPr lang="en-US" b="0" i="0" dirty="0">
                    <a:solidFill>
                      <a:srgbClr val="0D0D0D"/>
                    </a:solidFill>
                    <a:effectLst/>
                    <a:latin typeface="Söhne"/>
                  </a:rPr>
                  <a:t>, </a:t>
                </a:r>
                <a14:m>
                  <m:oMath xmlns:m="http://schemas.openxmlformats.org/officeDocument/2006/math">
                    <m:sSub>
                      <m:sSubPr>
                        <m:ctrlPr>
                          <a:rPr lang="en-US" b="0" smtClean="0">
                            <a:solidFill>
                              <a:srgbClr val="0D0D0D"/>
                            </a:solidFill>
                            <a:effectLst/>
                            <a:latin typeface="Cambria Math" panose="02040503050406030204" pitchFamily="18" charset="0"/>
                          </a:rPr>
                        </m:ctrlPr>
                      </m:sSubPr>
                      <m:e>
                        <m:r>
                          <m:rPr>
                            <m:sty m:val="p"/>
                          </m:rPr>
                          <a:rPr lang="en-IN" b="0" i="0" smtClean="0">
                            <a:solidFill>
                              <a:srgbClr val="0D0D0D"/>
                            </a:solidFill>
                            <a:effectLst/>
                            <a:latin typeface="Cambria Math" panose="02040503050406030204" pitchFamily="18" charset="0"/>
                          </a:rPr>
                          <m:t>Al</m:t>
                        </m:r>
                      </m:e>
                      <m:sub>
                        <m:r>
                          <a:rPr lang="en-IN" b="0" i="0" smtClean="0">
                            <a:solidFill>
                              <a:srgbClr val="0D0D0D"/>
                            </a:solidFill>
                            <a:effectLst/>
                            <a:latin typeface="Cambria Math" panose="02040503050406030204" pitchFamily="18" charset="0"/>
                          </a:rPr>
                          <m:t>2</m:t>
                        </m:r>
                      </m:sub>
                    </m:sSub>
                    <m:sSub>
                      <m:sSubPr>
                        <m:ctrlPr>
                          <a:rPr lang="en-US">
                            <a:solidFill>
                              <a:srgbClr val="0D0D0D"/>
                            </a:solidFill>
                            <a:latin typeface="Cambria Math" panose="02040503050406030204" pitchFamily="18" charset="0"/>
                          </a:rPr>
                        </m:ctrlPr>
                      </m:sSubPr>
                      <m:e>
                        <m:r>
                          <m:rPr>
                            <m:sty m:val="p"/>
                          </m:rPr>
                          <a:rPr lang="en-IN" b="0" i="0" smtClean="0">
                            <a:solidFill>
                              <a:srgbClr val="0D0D0D"/>
                            </a:solidFill>
                            <a:latin typeface="Cambria Math" panose="02040503050406030204" pitchFamily="18" charset="0"/>
                          </a:rPr>
                          <m:t>O</m:t>
                        </m:r>
                      </m:e>
                      <m:sub>
                        <m:r>
                          <a:rPr lang="en-IN" b="0" i="0" smtClean="0">
                            <a:solidFill>
                              <a:srgbClr val="0D0D0D"/>
                            </a:solidFill>
                            <a:latin typeface="Cambria Math" panose="02040503050406030204" pitchFamily="18" charset="0"/>
                          </a:rPr>
                          <m:t>3</m:t>
                        </m:r>
                      </m:sub>
                    </m:sSub>
                  </m:oMath>
                </a14:m>
                <a:r>
                  <a:rPr lang="en-US" b="0" i="0" dirty="0">
                    <a:solidFill>
                      <a:srgbClr val="0D0D0D"/>
                    </a:solidFill>
                    <a:effectLst/>
                    <a:latin typeface="Söhne"/>
                  </a:rPr>
                  <a:t>were combined in varying proportions.</a:t>
                </a:r>
              </a:p>
              <a:p>
                <a:pPr marL="742950" lvl="1" indent="-285750" algn="just">
                  <a:buFont typeface="Arial" panose="020B0604020202020204" pitchFamily="34" charset="0"/>
                  <a:buChar char="•"/>
                </a:pPr>
                <a:r>
                  <a:rPr lang="en-US" b="0" i="0" dirty="0">
                    <a:solidFill>
                      <a:srgbClr val="0D0D0D"/>
                    </a:solidFill>
                    <a:effectLst/>
                    <a:latin typeface="Söhne"/>
                  </a:rPr>
                  <a:t>Achieving a homogeneous mixture involved blending on a Lathe machine for one hour per composition.</a:t>
                </a:r>
              </a:p>
              <a:p>
                <a:pPr algn="just">
                  <a:buFont typeface="+mj-lt"/>
                  <a:buAutoNum type="arabicPeriod"/>
                </a:pPr>
                <a:r>
                  <a:rPr lang="en-US" b="1" i="0" dirty="0">
                    <a:solidFill>
                      <a:srgbClr val="0D0D0D"/>
                    </a:solidFill>
                    <a:effectLst/>
                    <a:latin typeface="Söhne"/>
                  </a:rPr>
                  <a:t>Preparation of Grooves:</a:t>
                </a:r>
                <a:endParaRPr lang="en-US" b="0" i="0" dirty="0">
                  <a:solidFill>
                    <a:srgbClr val="0D0D0D"/>
                  </a:solidFill>
                  <a:effectLst/>
                  <a:latin typeface="Söhne"/>
                </a:endParaRPr>
              </a:p>
              <a:p>
                <a:pPr marL="742950" lvl="1" indent="-285750" algn="just">
                  <a:buFont typeface="Arial" panose="020B0604020202020204" pitchFamily="34" charset="0"/>
                  <a:buChar char="•"/>
                </a:pPr>
                <a:r>
                  <a:rPr lang="en-US" b="0" i="0" dirty="0">
                    <a:solidFill>
                      <a:srgbClr val="0D0D0D"/>
                    </a:solidFill>
                    <a:effectLst/>
                    <a:latin typeface="Söhne"/>
                  </a:rPr>
                  <a:t>Each magnesium plate underwent the creation of three grooves, measuring 2 mm x 2 mm x 100 mm, using a shaper machine.</a:t>
                </a:r>
              </a:p>
              <a:p>
                <a:pPr marL="742950" lvl="1" indent="-285750" algn="just">
                  <a:buFont typeface="Arial" panose="020B0604020202020204" pitchFamily="34" charset="0"/>
                  <a:buChar char="•"/>
                </a:pPr>
                <a:r>
                  <a:rPr lang="en-US" b="0" i="0" dirty="0">
                    <a:solidFill>
                      <a:srgbClr val="0D0D0D"/>
                    </a:solidFill>
                    <a:effectLst/>
                    <a:latin typeface="Söhne"/>
                  </a:rPr>
                  <a:t>These grooves facilitated the placement of the nano powder composite, ensuring integration with the magnesium plate.</a:t>
                </a:r>
              </a:p>
              <a:p>
                <a:pPr algn="just">
                  <a:buFont typeface="+mj-lt"/>
                  <a:buAutoNum type="arabicPeriod"/>
                </a:pPr>
                <a:r>
                  <a:rPr lang="en-US" b="1" i="0" dirty="0">
                    <a:solidFill>
                      <a:srgbClr val="0D0D0D"/>
                    </a:solidFill>
                    <a:effectLst/>
                    <a:latin typeface="Söhne"/>
                  </a:rPr>
                  <a:t>Tool Selection:</a:t>
                </a:r>
                <a:endParaRPr lang="en-US" b="0" i="0" dirty="0">
                  <a:solidFill>
                    <a:srgbClr val="0D0D0D"/>
                  </a:solidFill>
                  <a:effectLst/>
                  <a:latin typeface="Söhne"/>
                </a:endParaRPr>
              </a:p>
              <a:p>
                <a:pPr marL="742950" lvl="1" indent="-285750" algn="just">
                  <a:buFont typeface="Arial" panose="020B0604020202020204" pitchFamily="34" charset="0"/>
                  <a:buChar char="•"/>
                </a:pPr>
                <a:r>
                  <a:rPr lang="en-US" b="0" i="0" dirty="0">
                    <a:solidFill>
                      <a:srgbClr val="0D0D0D"/>
                    </a:solidFill>
                    <a:effectLst/>
                    <a:latin typeface="Söhne"/>
                  </a:rPr>
                  <a:t>The selection of tool shape and material was crucial, influencing mixing, processing speed, tool strength, friction heating rate, and working temperature.</a:t>
                </a:r>
              </a:p>
              <a:p>
                <a:pPr algn="just">
                  <a:buFont typeface="+mj-lt"/>
                  <a:buAutoNum type="arabicPeriod"/>
                </a:pPr>
                <a:r>
                  <a:rPr lang="en-US" b="1" i="0" dirty="0">
                    <a:solidFill>
                      <a:srgbClr val="0D0D0D"/>
                    </a:solidFill>
                    <a:effectLst/>
                    <a:latin typeface="Söhne"/>
                  </a:rPr>
                  <a:t>Friction Stir Processing on Vertical Milling:</a:t>
                </a:r>
                <a:endParaRPr lang="en-US" b="0" i="0" dirty="0">
                  <a:solidFill>
                    <a:srgbClr val="0D0D0D"/>
                  </a:solidFill>
                  <a:effectLst/>
                  <a:latin typeface="Söhne"/>
                </a:endParaRPr>
              </a:p>
              <a:p>
                <a:pPr marL="742950" lvl="1" indent="-285750" algn="just">
                  <a:buFont typeface="Arial" panose="020B0604020202020204" pitchFamily="34" charset="0"/>
                  <a:buChar char="•"/>
                </a:pPr>
                <a:r>
                  <a:rPr lang="en-US" b="0" i="0" dirty="0">
                    <a:solidFill>
                      <a:srgbClr val="0D0D0D"/>
                    </a:solidFill>
                    <a:effectLst/>
                    <a:latin typeface="Söhne"/>
                  </a:rPr>
                  <a:t>Friction Stir Processing (FSP) was conducted using a Vertical Milling machine equipped with a conical-shaped tool probe.</a:t>
                </a:r>
              </a:p>
              <a:p>
                <a:pPr marL="742950" lvl="1" indent="-285750" algn="just">
                  <a:buFont typeface="Arial" panose="020B0604020202020204" pitchFamily="34" charset="0"/>
                  <a:buChar char="•"/>
                </a:pPr>
                <a:r>
                  <a:rPr lang="en-US" b="0" i="0" dirty="0">
                    <a:solidFill>
                      <a:srgbClr val="0D0D0D"/>
                    </a:solidFill>
                    <a:effectLst/>
                    <a:latin typeface="Söhne"/>
                  </a:rPr>
                  <a:t>Prior to FSP, a flat-shaped tool was passed over the grooves of the plate containing the composite to prevent powder escape.</a:t>
                </a:r>
              </a:p>
              <a:p>
                <a:pPr marL="12065" marR="5715" algn="just">
                  <a:lnSpc>
                    <a:spcPct val="100000"/>
                  </a:lnSpc>
                  <a:spcBef>
                    <a:spcPts val="105"/>
                  </a:spcBef>
                  <a:tabLst>
                    <a:tab pos="528320" algn="l"/>
                  </a:tabLst>
                </a:pPr>
                <a:endParaRPr sz="2200" dirty="0">
                  <a:latin typeface="Times New Roman"/>
                  <a:cs typeface="Times New Roman"/>
                </a:endParaRPr>
              </a:p>
            </p:txBody>
          </p:sp>
        </mc:Choice>
        <mc:Fallback>
          <p:sp>
            <p:nvSpPr>
              <p:cNvPr id="3" name="object 3"/>
              <p:cNvSpPr txBox="1">
                <a:spLocks noRot="1" noChangeAspect="1" noMove="1" noResize="1" noEditPoints="1" noAdjustHandles="1" noChangeArrowheads="1" noChangeShapeType="1" noTextEdit="1"/>
              </p:cNvSpPr>
              <p:nvPr/>
            </p:nvSpPr>
            <p:spPr>
              <a:xfrm>
                <a:off x="917244" y="1086738"/>
                <a:ext cx="10364470" cy="5904822"/>
              </a:xfrm>
              <a:prstGeom prst="rect">
                <a:avLst/>
              </a:prstGeom>
              <a:blipFill>
                <a:blip r:embed="rId2"/>
                <a:stretch>
                  <a:fillRect l="-1352" t="-1135" r="-1352"/>
                </a:stretch>
              </a:blipFill>
            </p:spPr>
            <p:txBody>
              <a:bodyPr/>
              <a:lstStyle/>
              <a:p>
                <a:r>
                  <a:rPr lang="en-IN">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717" y="304800"/>
            <a:ext cx="10362565" cy="6459461"/>
          </a:xfrm>
          <a:prstGeom prst="rect">
            <a:avLst/>
          </a:prstGeom>
        </p:spPr>
        <p:txBody>
          <a:bodyPr vert="horz" wrap="square" lIns="0" tIns="13970" rIns="0" bIns="0" rtlCol="0">
            <a:spAutoFit/>
          </a:bodyPr>
          <a:lstStyle/>
          <a:p>
            <a:pPr marL="742950" lvl="1" indent="-285750" algn="just">
              <a:buFont typeface="Arial" panose="020B0604020202020204" pitchFamily="34" charset="0"/>
              <a:buChar char="•"/>
            </a:pPr>
            <a:r>
              <a:rPr lang="en-US" b="0" i="0" dirty="0">
                <a:solidFill>
                  <a:srgbClr val="0D0D0D"/>
                </a:solidFill>
                <a:effectLst/>
                <a:latin typeface="Söhne"/>
              </a:rPr>
              <a:t>Subsequently, a conical-shaped tool was employed to execute the FSP, with different tool parameters applied for each composition ranging from 560-1400 rpm and 25-63 mm/min.</a:t>
            </a:r>
          </a:p>
          <a:p>
            <a:pPr marL="742950" lvl="1" indent="-285750" algn="just">
              <a:buFont typeface="Arial" panose="020B0604020202020204" pitchFamily="34" charset="0"/>
              <a:buChar char="•"/>
            </a:pPr>
            <a:r>
              <a:rPr lang="en-US" b="0" i="0" dirty="0">
                <a:solidFill>
                  <a:srgbClr val="0D0D0D"/>
                </a:solidFill>
                <a:effectLst/>
                <a:latin typeface="Söhne"/>
              </a:rPr>
              <a:t>The tilt angle for the tool remained constant at 2°.</a:t>
            </a:r>
          </a:p>
          <a:p>
            <a:pPr marL="742950" lvl="1" indent="-285750" algn="just">
              <a:buFont typeface="Arial" panose="020B0604020202020204" pitchFamily="34" charset="0"/>
              <a:buChar char="•"/>
            </a:pPr>
            <a:r>
              <a:rPr lang="en-US" b="0" i="0" dirty="0">
                <a:solidFill>
                  <a:srgbClr val="0D0D0D"/>
                </a:solidFill>
                <a:effectLst/>
                <a:latin typeface="Söhne"/>
              </a:rPr>
              <a:t>Post-processing involved the removal of excess material generated during FSP.</a:t>
            </a:r>
            <a:endParaRPr lang="en-US" b="1" i="0" dirty="0">
              <a:solidFill>
                <a:srgbClr val="0D0D0D"/>
              </a:solidFill>
              <a:effectLst/>
              <a:latin typeface="Söhne"/>
            </a:endParaRPr>
          </a:p>
          <a:p>
            <a:pPr marL="342900" indent="-342900" algn="just">
              <a:buFont typeface="+mj-lt"/>
              <a:buAutoNum type="arabicPeriod" startAt="6"/>
            </a:pPr>
            <a:r>
              <a:rPr lang="en-US" b="1" i="0" dirty="0">
                <a:solidFill>
                  <a:srgbClr val="0D0D0D"/>
                </a:solidFill>
                <a:effectLst/>
                <a:latin typeface="Söhne"/>
              </a:rPr>
              <a:t>Cutting of Specimens:</a:t>
            </a:r>
            <a:endParaRPr lang="en-US" b="0" i="0" dirty="0">
              <a:solidFill>
                <a:srgbClr val="0D0D0D"/>
              </a:solidFill>
              <a:effectLst/>
              <a:latin typeface="Söhne"/>
            </a:endParaRPr>
          </a:p>
          <a:p>
            <a:pPr marL="800100" lvl="1" indent="-342900" algn="just">
              <a:buFont typeface="Arial" panose="020B0604020202020204" pitchFamily="34" charset="0"/>
              <a:buChar char="•"/>
            </a:pPr>
            <a:r>
              <a:rPr lang="en-US" b="0" i="0" dirty="0">
                <a:solidFill>
                  <a:srgbClr val="0D0D0D"/>
                </a:solidFill>
                <a:effectLst/>
                <a:latin typeface="Söhne"/>
              </a:rPr>
              <a:t>Markings were made on the </a:t>
            </a:r>
            <a:r>
              <a:rPr lang="en-US" b="0" i="0" dirty="0" err="1">
                <a:solidFill>
                  <a:srgbClr val="0D0D0D"/>
                </a:solidFill>
                <a:effectLst/>
                <a:latin typeface="Söhne"/>
              </a:rPr>
              <a:t>FSPed</a:t>
            </a:r>
            <a:r>
              <a:rPr lang="en-US" b="0" i="0" dirty="0">
                <a:solidFill>
                  <a:srgbClr val="0D0D0D"/>
                </a:solidFill>
                <a:effectLst/>
                <a:latin typeface="Söhne"/>
              </a:rPr>
              <a:t> Plates to facilitate various tests on the processed composites.</a:t>
            </a:r>
          </a:p>
          <a:p>
            <a:pPr marL="800100" lvl="1" indent="-342900" algn="just">
              <a:buFont typeface="Arial" panose="020B0604020202020204" pitchFamily="34" charset="0"/>
              <a:buChar char="•"/>
            </a:pPr>
            <a:r>
              <a:rPr lang="en-US" b="0" i="0" dirty="0">
                <a:solidFill>
                  <a:srgbClr val="0D0D0D"/>
                </a:solidFill>
                <a:effectLst/>
                <a:latin typeface="Söhne"/>
              </a:rPr>
              <a:t>Wire Electrical Discharge Machining (WEDM) was utilized to cut different specimens.</a:t>
            </a:r>
          </a:p>
          <a:p>
            <a:pPr algn="just">
              <a:buFont typeface="+mj-lt"/>
              <a:buAutoNum type="arabicPeriod" startAt="6"/>
            </a:pPr>
            <a:r>
              <a:rPr lang="en-US" b="1" i="0" dirty="0">
                <a:solidFill>
                  <a:srgbClr val="0D0D0D"/>
                </a:solidFill>
                <a:effectLst/>
                <a:latin typeface="Söhne"/>
              </a:rPr>
              <a:t>    Hardness Test:</a:t>
            </a:r>
            <a:endParaRPr lang="en-US" b="0" i="0" dirty="0">
              <a:solidFill>
                <a:srgbClr val="0D0D0D"/>
              </a:solidFill>
              <a:effectLst/>
              <a:latin typeface="Söhne"/>
            </a:endParaRPr>
          </a:p>
          <a:p>
            <a:pPr marL="742950" lvl="1" indent="-285750" algn="just">
              <a:buFont typeface="Arial" panose="020B0604020202020204" pitchFamily="34" charset="0"/>
              <a:buChar char="•"/>
            </a:pPr>
            <a:r>
              <a:rPr lang="en-US" b="0" i="0" dirty="0">
                <a:solidFill>
                  <a:srgbClr val="0D0D0D"/>
                </a:solidFill>
                <a:effectLst/>
                <a:latin typeface="Söhne"/>
              </a:rPr>
              <a:t>The Brinell hardness test method was employed to measure the diameter of the impression left on the material surface after applying a predetermined load.</a:t>
            </a:r>
          </a:p>
          <a:p>
            <a:pPr marL="742950" lvl="1" indent="-285750" algn="just">
              <a:buFont typeface="Arial" panose="020B0604020202020204" pitchFamily="34" charset="0"/>
              <a:buChar char="•"/>
            </a:pPr>
            <a:r>
              <a:rPr lang="en-US" b="0" i="0" dirty="0">
                <a:solidFill>
                  <a:srgbClr val="0D0D0D"/>
                </a:solidFill>
                <a:effectLst/>
                <a:latin typeface="Söhne"/>
              </a:rPr>
              <a:t>The test involved forcing a hard steel ball indenter into the substance under test using calibrated equipment.</a:t>
            </a:r>
          </a:p>
          <a:p>
            <a:pPr algn="just">
              <a:buFont typeface="+mj-lt"/>
              <a:buAutoNum type="arabicPeriod" startAt="6"/>
            </a:pPr>
            <a:r>
              <a:rPr lang="en-US" b="1" i="0" dirty="0">
                <a:solidFill>
                  <a:srgbClr val="0D0D0D"/>
                </a:solidFill>
                <a:effectLst/>
                <a:latin typeface="Söhne"/>
              </a:rPr>
              <a:t>     Tensile Test:</a:t>
            </a:r>
            <a:endParaRPr lang="en-US" b="0" i="0" dirty="0">
              <a:solidFill>
                <a:srgbClr val="0D0D0D"/>
              </a:solidFill>
              <a:effectLst/>
              <a:latin typeface="Söhne"/>
            </a:endParaRPr>
          </a:p>
          <a:p>
            <a:pPr marL="742950" lvl="1" indent="-285750" algn="just">
              <a:buFont typeface="Arial" panose="020B0604020202020204" pitchFamily="34" charset="0"/>
              <a:buChar char="•"/>
            </a:pPr>
            <a:r>
              <a:rPr lang="en-US" b="0" i="0" dirty="0">
                <a:solidFill>
                  <a:srgbClr val="0D0D0D"/>
                </a:solidFill>
                <a:effectLst/>
                <a:latin typeface="Söhne"/>
              </a:rPr>
              <a:t>A standard tensile test was conducted to determine material behavior under tension.</a:t>
            </a:r>
          </a:p>
          <a:p>
            <a:pPr marL="742950" lvl="1" indent="-285750" algn="just">
              <a:buFont typeface="Arial" panose="020B0604020202020204" pitchFamily="34" charset="0"/>
              <a:buChar char="•"/>
            </a:pPr>
            <a:r>
              <a:rPr lang="en-US" b="0" i="0" dirty="0">
                <a:solidFill>
                  <a:srgbClr val="0D0D0D"/>
                </a:solidFill>
                <a:effectLst/>
                <a:latin typeface="Söhne"/>
              </a:rPr>
              <a:t>Key characteristics including yield strength, ultimate tensile strength, elongation, and modulus of elasticity were determined.</a:t>
            </a:r>
          </a:p>
          <a:p>
            <a:pPr algn="just">
              <a:buFont typeface="+mj-lt"/>
              <a:buAutoNum type="arabicPeriod" startAt="6"/>
            </a:pPr>
            <a:r>
              <a:rPr lang="en-US" b="1" i="0" dirty="0">
                <a:solidFill>
                  <a:srgbClr val="0D0D0D"/>
                </a:solidFill>
                <a:effectLst/>
                <a:latin typeface="Söhne"/>
              </a:rPr>
              <a:t>     Wear Test:</a:t>
            </a:r>
            <a:endParaRPr lang="en-US" b="0" i="0" dirty="0">
              <a:solidFill>
                <a:srgbClr val="0D0D0D"/>
              </a:solidFill>
              <a:effectLst/>
              <a:latin typeface="Söhne"/>
            </a:endParaRPr>
          </a:p>
          <a:p>
            <a:pPr marL="742950" lvl="1" indent="-285750" algn="just">
              <a:buFont typeface="Arial" panose="020B0604020202020204" pitchFamily="34" charset="0"/>
              <a:buChar char="•"/>
            </a:pPr>
            <a:r>
              <a:rPr lang="en-US" b="0" i="0" dirty="0">
                <a:solidFill>
                  <a:srgbClr val="0D0D0D"/>
                </a:solidFill>
                <a:effectLst/>
                <a:latin typeface="Söhne"/>
              </a:rPr>
              <a:t>The pin-on-disk test method was used to evaluate friction and wear properties.</a:t>
            </a:r>
          </a:p>
          <a:p>
            <a:pPr marL="742950" lvl="1" indent="-285750" algn="just">
              <a:buFont typeface="Arial" panose="020B0604020202020204" pitchFamily="34" charset="0"/>
              <a:buChar char="•"/>
            </a:pPr>
            <a:r>
              <a:rPr lang="en-US" b="0" i="0" dirty="0">
                <a:solidFill>
                  <a:srgbClr val="0D0D0D"/>
                </a:solidFill>
                <a:effectLst/>
                <a:latin typeface="Söhne"/>
              </a:rPr>
              <a:t>A DUCOM TR-20LE wear testing machine was employed, incorporating various components such as pins, discs, load systems, motion control systems, environmental control systems, and data acquisition systems. Standardized testing ASTM-G99 procedures were followed to ensure consistency and accuracy in test results.</a:t>
            </a:r>
          </a:p>
          <a:p>
            <a:pPr marL="12065" marR="6985" algn="just">
              <a:lnSpc>
                <a:spcPct val="100000"/>
              </a:lnSpc>
              <a:spcBef>
                <a:spcPts val="110"/>
              </a:spcBef>
              <a:tabLst>
                <a:tab pos="469900" algn="l"/>
              </a:tabLst>
            </a:pPr>
            <a:endParaRPr lang="en-US" sz="2200" dirty="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28345"/>
            <a:ext cx="2664156" cy="566181"/>
          </a:xfrm>
          <a:prstGeom prst="rect">
            <a:avLst/>
          </a:prstGeom>
        </p:spPr>
        <p:txBody>
          <a:bodyPr vert="horz" wrap="square" lIns="0" tIns="12065" rIns="0" bIns="0" rtlCol="0">
            <a:spAutoFit/>
          </a:bodyPr>
          <a:lstStyle/>
          <a:p>
            <a:pPr marL="12700">
              <a:lnSpc>
                <a:spcPct val="100000"/>
              </a:lnSpc>
              <a:spcBef>
                <a:spcPts val="95"/>
              </a:spcBef>
            </a:pPr>
            <a:r>
              <a:rPr lang="en-IN" spc="-5" dirty="0">
                <a:latin typeface="Times New Roman" panose="02020603050405020304" pitchFamily="18" charset="0"/>
                <a:cs typeface="Times New Roman" panose="02020603050405020304" pitchFamily="18" charset="0"/>
              </a:rPr>
              <a:t>CONTENT</a:t>
            </a:r>
          </a:p>
        </p:txBody>
      </p:sp>
      <p:sp>
        <p:nvSpPr>
          <p:cNvPr id="3" name="object 3"/>
          <p:cNvSpPr txBox="1"/>
          <p:nvPr/>
        </p:nvSpPr>
        <p:spPr>
          <a:xfrm>
            <a:off x="896924" y="1343172"/>
            <a:ext cx="4416756" cy="4171655"/>
          </a:xfrm>
          <a:prstGeom prst="rect">
            <a:avLst/>
          </a:prstGeom>
        </p:spPr>
        <p:txBody>
          <a:bodyPr vert="horz" wrap="square" lIns="0" tIns="95250" rIns="0" bIns="0" rtlCol="0">
            <a:spAutoFit/>
          </a:bodyPr>
          <a:lstStyle/>
          <a:p>
            <a:pPr marL="241300" indent="-228600">
              <a:lnSpc>
                <a:spcPct val="100000"/>
              </a:lnSpc>
              <a:spcBef>
                <a:spcPts val="750"/>
              </a:spcBef>
              <a:buFont typeface="Arial MT"/>
              <a:buChar char="•"/>
              <a:tabLst>
                <a:tab pos="241300" algn="l"/>
              </a:tabLst>
            </a:pPr>
            <a:r>
              <a:rPr sz="2800" dirty="0">
                <a:latin typeface="Times New Roman"/>
                <a:cs typeface="Times New Roman"/>
              </a:rPr>
              <a:t>Abstract</a:t>
            </a:r>
          </a:p>
          <a:p>
            <a:pPr marL="241300" indent="-228600">
              <a:lnSpc>
                <a:spcPct val="100000"/>
              </a:lnSpc>
              <a:spcBef>
                <a:spcPts val="650"/>
              </a:spcBef>
              <a:buFont typeface="Arial MT"/>
              <a:buChar char="•"/>
              <a:tabLst>
                <a:tab pos="241300" algn="l"/>
              </a:tabLst>
            </a:pPr>
            <a:r>
              <a:rPr sz="2800" dirty="0">
                <a:latin typeface="Times New Roman"/>
                <a:cs typeface="Times New Roman"/>
              </a:rPr>
              <a:t>Introduction</a:t>
            </a:r>
          </a:p>
          <a:p>
            <a:pPr marL="241300" indent="-228600">
              <a:lnSpc>
                <a:spcPct val="100000"/>
              </a:lnSpc>
              <a:spcBef>
                <a:spcPts val="670"/>
              </a:spcBef>
              <a:buFont typeface="Arial MT"/>
              <a:buChar char="•"/>
              <a:tabLst>
                <a:tab pos="241300" algn="l"/>
              </a:tabLst>
            </a:pPr>
            <a:r>
              <a:rPr sz="2800" dirty="0">
                <a:latin typeface="Times New Roman"/>
                <a:cs typeface="Times New Roman"/>
              </a:rPr>
              <a:t>Literature</a:t>
            </a:r>
            <a:r>
              <a:rPr sz="2800" spc="-50" dirty="0">
                <a:latin typeface="Times New Roman"/>
                <a:cs typeface="Times New Roman"/>
              </a:rPr>
              <a:t> </a:t>
            </a:r>
            <a:r>
              <a:rPr sz="2800" spc="-5" dirty="0">
                <a:latin typeface="Times New Roman"/>
                <a:cs typeface="Times New Roman"/>
              </a:rPr>
              <a:t>Review</a:t>
            </a:r>
            <a:endParaRPr sz="2800" dirty="0">
              <a:latin typeface="Times New Roman"/>
              <a:cs typeface="Times New Roman"/>
            </a:endParaRPr>
          </a:p>
          <a:p>
            <a:pPr marL="241300" indent="-228600">
              <a:lnSpc>
                <a:spcPct val="100000"/>
              </a:lnSpc>
              <a:spcBef>
                <a:spcPts val="675"/>
              </a:spcBef>
              <a:buFont typeface="Arial MT"/>
              <a:buChar char="•"/>
              <a:tabLst>
                <a:tab pos="241300" algn="l"/>
              </a:tabLst>
            </a:pPr>
            <a:r>
              <a:rPr lang="en-IN" sz="2800" spc="5" dirty="0">
                <a:latin typeface="Times New Roman"/>
                <a:cs typeface="Times New Roman"/>
              </a:rPr>
              <a:t>Research Gap</a:t>
            </a:r>
            <a:endParaRPr sz="2800" dirty="0">
              <a:latin typeface="Times New Roman"/>
              <a:cs typeface="Times New Roman"/>
            </a:endParaRPr>
          </a:p>
          <a:p>
            <a:pPr marL="241300" indent="-228600">
              <a:lnSpc>
                <a:spcPct val="100000"/>
              </a:lnSpc>
              <a:spcBef>
                <a:spcPts val="650"/>
              </a:spcBef>
              <a:buFont typeface="Arial MT"/>
              <a:buChar char="•"/>
              <a:tabLst>
                <a:tab pos="241300" algn="l"/>
              </a:tabLst>
            </a:pPr>
            <a:r>
              <a:rPr sz="2800" dirty="0">
                <a:latin typeface="Times New Roman"/>
                <a:cs typeface="Times New Roman"/>
              </a:rPr>
              <a:t>Objectives</a:t>
            </a:r>
          </a:p>
          <a:p>
            <a:pPr marL="241300" indent="-228600">
              <a:lnSpc>
                <a:spcPct val="100000"/>
              </a:lnSpc>
              <a:spcBef>
                <a:spcPts val="675"/>
              </a:spcBef>
              <a:buFont typeface="Arial MT"/>
              <a:buChar char="•"/>
              <a:tabLst>
                <a:tab pos="241300" algn="l"/>
              </a:tabLst>
            </a:pPr>
            <a:r>
              <a:rPr sz="2800" spc="-5" dirty="0">
                <a:latin typeface="Times New Roman"/>
                <a:cs typeface="Times New Roman"/>
              </a:rPr>
              <a:t>Experimentation</a:t>
            </a:r>
            <a:endParaRPr lang="en-US" sz="2800" spc="-5" dirty="0">
              <a:latin typeface="Times New Roman"/>
              <a:cs typeface="Times New Roman"/>
            </a:endParaRPr>
          </a:p>
          <a:p>
            <a:pPr marL="241300" indent="-228600">
              <a:lnSpc>
                <a:spcPct val="100000"/>
              </a:lnSpc>
              <a:spcBef>
                <a:spcPts val="675"/>
              </a:spcBef>
              <a:buFont typeface="Arial MT"/>
              <a:buChar char="•"/>
              <a:tabLst>
                <a:tab pos="241300" algn="l"/>
              </a:tabLst>
            </a:pPr>
            <a:r>
              <a:rPr lang="en-IN" sz="2800" spc="-5" dirty="0">
                <a:latin typeface="Times New Roman"/>
                <a:cs typeface="Times New Roman"/>
              </a:rPr>
              <a:t>Results and Discussions</a:t>
            </a:r>
          </a:p>
          <a:p>
            <a:pPr marL="241300" indent="-228600">
              <a:lnSpc>
                <a:spcPct val="100000"/>
              </a:lnSpc>
              <a:spcBef>
                <a:spcPts val="675"/>
              </a:spcBef>
              <a:buFont typeface="Arial MT"/>
              <a:buChar char="•"/>
              <a:tabLst>
                <a:tab pos="241300" algn="l"/>
              </a:tabLst>
            </a:pPr>
            <a:r>
              <a:rPr lang="en-IN" sz="2800" spc="-5" dirty="0">
                <a:latin typeface="Times New Roman"/>
                <a:cs typeface="Times New Roman"/>
              </a:rPr>
              <a:t>Conclusion</a:t>
            </a:r>
            <a:endParaRPr sz="2800"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385" y="228600"/>
            <a:ext cx="6241415" cy="566181"/>
          </a:xfrm>
          <a:prstGeom prst="rect">
            <a:avLst/>
          </a:prstGeom>
        </p:spPr>
        <p:txBody>
          <a:bodyPr vert="horz" wrap="square" lIns="0" tIns="12065" rIns="0" bIns="0" rtlCol="0">
            <a:spAutoFit/>
          </a:bodyPr>
          <a:lstStyle/>
          <a:p>
            <a:pPr marL="12700">
              <a:lnSpc>
                <a:spcPct val="100000"/>
              </a:lnSpc>
              <a:spcBef>
                <a:spcPts val="95"/>
              </a:spcBef>
            </a:pPr>
            <a:r>
              <a:rPr lang="en-IN" b="1" spc="-5" dirty="0">
                <a:latin typeface="Times New Roman" panose="02020603050405020304" pitchFamily="18" charset="0"/>
                <a:cs typeface="Times New Roman" panose="02020603050405020304" pitchFamily="18" charset="0"/>
              </a:rPr>
              <a:t>EXPERIMENTATION</a:t>
            </a:r>
            <a:r>
              <a:rPr lang="en-IN" b="1" spc="-35" dirty="0">
                <a:latin typeface="Times New Roman" panose="02020603050405020304" pitchFamily="18" charset="0"/>
                <a:cs typeface="Times New Roman" panose="02020603050405020304" pitchFamily="18" charset="0"/>
              </a:rPr>
              <a:t> </a:t>
            </a:r>
            <a:r>
              <a:rPr lang="en-IN" b="1" spc="-5" dirty="0">
                <a:latin typeface="Times New Roman" panose="02020603050405020304" pitchFamily="18" charset="0"/>
                <a:cs typeface="Times New Roman" panose="02020603050405020304" pitchFamily="18" charset="0"/>
              </a:rPr>
              <a:t>SETUP</a:t>
            </a:r>
          </a:p>
        </p:txBody>
      </p:sp>
      <p:sp>
        <p:nvSpPr>
          <p:cNvPr id="3" name="object 3"/>
          <p:cNvSpPr txBox="1"/>
          <p:nvPr/>
        </p:nvSpPr>
        <p:spPr>
          <a:xfrm>
            <a:off x="829945" y="928672"/>
            <a:ext cx="10501630" cy="1781257"/>
          </a:xfrm>
          <a:prstGeom prst="rect">
            <a:avLst/>
          </a:prstGeom>
        </p:spPr>
        <p:txBody>
          <a:bodyPr vert="horz" wrap="square" lIns="0" tIns="11430" rIns="0" bIns="0" rtlCol="0">
            <a:spAutoFit/>
          </a:bodyPr>
          <a:lstStyle/>
          <a:p>
            <a:pPr marL="532765" indent="-457200" algn="just">
              <a:lnSpc>
                <a:spcPts val="2280"/>
              </a:lnSpc>
              <a:spcBef>
                <a:spcPts val="90"/>
              </a:spcBef>
              <a:buAutoNum type="arabicPeriod"/>
              <a:tabLst>
                <a:tab pos="532765" algn="l"/>
                <a:tab pos="533400" algn="l"/>
              </a:tabLst>
            </a:pPr>
            <a:r>
              <a:rPr lang="en-IN" sz="2000" b="1" spc="-10" dirty="0">
                <a:latin typeface="Times New Roman"/>
                <a:cs typeface="Times New Roman"/>
              </a:rPr>
              <a:t>Material </a:t>
            </a:r>
            <a:r>
              <a:rPr lang="en-IN" sz="2000" b="1" spc="-10" dirty="0" err="1">
                <a:latin typeface="Times New Roman"/>
                <a:cs typeface="Times New Roman"/>
              </a:rPr>
              <a:t>Slection</a:t>
            </a:r>
            <a:r>
              <a:rPr lang="en-IN" sz="2000" b="1" spc="-10" dirty="0">
                <a:latin typeface="Times New Roman"/>
                <a:cs typeface="Times New Roman"/>
              </a:rPr>
              <a:t> and </a:t>
            </a:r>
            <a:r>
              <a:rPr sz="2000" b="1" spc="-10" dirty="0">
                <a:latin typeface="Times New Roman"/>
                <a:cs typeface="Times New Roman"/>
              </a:rPr>
              <a:t>Preparation</a:t>
            </a:r>
            <a:r>
              <a:rPr sz="2000" b="1" dirty="0">
                <a:latin typeface="Times New Roman"/>
                <a:cs typeface="Times New Roman"/>
              </a:rPr>
              <a:t> of</a:t>
            </a:r>
            <a:r>
              <a:rPr sz="2000" b="1" spc="-5" dirty="0">
                <a:latin typeface="Times New Roman"/>
                <a:cs typeface="Times New Roman"/>
              </a:rPr>
              <a:t> </a:t>
            </a:r>
            <a:r>
              <a:rPr lang="en-IN" sz="2000" b="1" spc="-5" dirty="0">
                <a:latin typeface="Times New Roman"/>
                <a:cs typeface="Times New Roman"/>
              </a:rPr>
              <a:t>Nano Powder</a:t>
            </a:r>
            <a:r>
              <a:rPr lang="en-US" sz="2000" b="1" spc="-15" dirty="0">
                <a:latin typeface="Times New Roman"/>
                <a:cs typeface="Times New Roman"/>
              </a:rPr>
              <a:t> Composition</a:t>
            </a:r>
            <a:r>
              <a:rPr sz="2000" b="1" spc="-15" dirty="0">
                <a:latin typeface="Times New Roman"/>
                <a:cs typeface="Times New Roman"/>
              </a:rPr>
              <a:t>:</a:t>
            </a:r>
            <a:r>
              <a:rPr sz="2000" b="1" spc="65" dirty="0">
                <a:latin typeface="Times New Roman"/>
                <a:cs typeface="Times New Roman"/>
              </a:rPr>
              <a:t> </a:t>
            </a:r>
            <a:r>
              <a:rPr sz="2000" dirty="0">
                <a:latin typeface="Times New Roman"/>
                <a:cs typeface="Times New Roman"/>
              </a:rPr>
              <a:t>The</a:t>
            </a:r>
            <a:r>
              <a:rPr sz="2000" spc="-100" dirty="0">
                <a:latin typeface="Times New Roman"/>
                <a:cs typeface="Times New Roman"/>
              </a:rPr>
              <a:t> </a:t>
            </a:r>
            <a:r>
              <a:rPr sz="2000" spc="-15" dirty="0">
                <a:latin typeface="Times New Roman"/>
                <a:cs typeface="Times New Roman"/>
              </a:rPr>
              <a:t>AZ91</a:t>
            </a:r>
            <a:r>
              <a:rPr sz="2000" spc="45" dirty="0">
                <a:latin typeface="Times New Roman"/>
                <a:cs typeface="Times New Roman"/>
              </a:rPr>
              <a:t> </a:t>
            </a:r>
            <a:r>
              <a:rPr sz="2000" spc="-10" dirty="0">
                <a:latin typeface="Times New Roman"/>
                <a:cs typeface="Times New Roman"/>
              </a:rPr>
              <a:t>workpiece</a:t>
            </a:r>
            <a:r>
              <a:rPr sz="2000" spc="65" dirty="0">
                <a:latin typeface="Times New Roman"/>
                <a:cs typeface="Times New Roman"/>
              </a:rPr>
              <a:t> </a:t>
            </a:r>
            <a:r>
              <a:rPr sz="2000" spc="-5" dirty="0">
                <a:latin typeface="Times New Roman"/>
                <a:cs typeface="Times New Roman"/>
              </a:rPr>
              <a:t>is</a:t>
            </a:r>
            <a:r>
              <a:rPr sz="2000" dirty="0">
                <a:latin typeface="Times New Roman"/>
                <a:cs typeface="Times New Roman"/>
              </a:rPr>
              <a:t> </a:t>
            </a:r>
            <a:r>
              <a:rPr sz="2000" spc="-5" dirty="0">
                <a:latin typeface="Times New Roman"/>
                <a:cs typeface="Times New Roman"/>
              </a:rPr>
              <a:t>to</a:t>
            </a:r>
            <a:r>
              <a:rPr sz="2000" spc="-10" dirty="0">
                <a:latin typeface="Times New Roman"/>
                <a:cs typeface="Times New Roman"/>
              </a:rPr>
              <a:t> </a:t>
            </a:r>
            <a:r>
              <a:rPr sz="2000" dirty="0">
                <a:latin typeface="Times New Roman"/>
                <a:cs typeface="Times New Roman"/>
              </a:rPr>
              <a:t>be</a:t>
            </a:r>
            <a:r>
              <a:rPr sz="2000" spc="15" dirty="0">
                <a:latin typeface="Times New Roman"/>
                <a:cs typeface="Times New Roman"/>
              </a:rPr>
              <a:t> </a:t>
            </a:r>
            <a:r>
              <a:rPr sz="2000" spc="-10" dirty="0">
                <a:latin typeface="Times New Roman"/>
                <a:cs typeface="Times New Roman"/>
              </a:rPr>
              <a:t>cut</a:t>
            </a:r>
            <a:r>
              <a:rPr sz="2000" dirty="0">
                <a:latin typeface="Times New Roman"/>
                <a:cs typeface="Times New Roman"/>
              </a:rPr>
              <a:t> </a:t>
            </a:r>
            <a:r>
              <a:rPr sz="2000" spc="-10" dirty="0">
                <a:latin typeface="Times New Roman"/>
                <a:cs typeface="Times New Roman"/>
              </a:rPr>
              <a:t>into</a:t>
            </a:r>
            <a:r>
              <a:rPr sz="2000" spc="20" dirty="0">
                <a:latin typeface="Times New Roman"/>
                <a:cs typeface="Times New Roman"/>
              </a:rPr>
              <a:t> </a:t>
            </a:r>
            <a:r>
              <a:rPr sz="2000" spc="-5" dirty="0">
                <a:latin typeface="Times New Roman"/>
                <a:cs typeface="Times New Roman"/>
              </a:rPr>
              <a:t>plates</a:t>
            </a:r>
            <a:r>
              <a:rPr sz="2000" spc="5" dirty="0">
                <a:latin typeface="Times New Roman"/>
                <a:cs typeface="Times New Roman"/>
              </a:rPr>
              <a:t> </a:t>
            </a:r>
            <a:r>
              <a:rPr sz="2000" dirty="0">
                <a:latin typeface="Times New Roman"/>
                <a:cs typeface="Times New Roman"/>
              </a:rPr>
              <a:t>of</a:t>
            </a:r>
            <a:r>
              <a:rPr sz="2000" spc="-10" dirty="0">
                <a:latin typeface="Times New Roman"/>
                <a:cs typeface="Times New Roman"/>
              </a:rPr>
              <a:t> dimensions</a:t>
            </a:r>
            <a:r>
              <a:rPr sz="2000" spc="120" dirty="0">
                <a:latin typeface="Times New Roman"/>
                <a:cs typeface="Times New Roman"/>
              </a:rPr>
              <a:t> </a:t>
            </a:r>
            <a:r>
              <a:rPr sz="2000" spc="-5" dirty="0">
                <a:latin typeface="Times New Roman"/>
                <a:cs typeface="Times New Roman"/>
              </a:rPr>
              <a:t>100x</a:t>
            </a:r>
            <a:r>
              <a:rPr lang="en-IN" sz="2000" spc="-5" dirty="0">
                <a:latin typeface="Times New Roman"/>
                <a:cs typeface="Times New Roman"/>
              </a:rPr>
              <a:t>10</a:t>
            </a:r>
            <a:r>
              <a:rPr sz="2000" spc="-5" dirty="0">
                <a:latin typeface="Times New Roman"/>
                <a:cs typeface="Times New Roman"/>
              </a:rPr>
              <a:t>0x</a:t>
            </a:r>
            <a:r>
              <a:rPr lang="en-IN" sz="2000" spc="-5" dirty="0">
                <a:latin typeface="Times New Roman"/>
                <a:cs typeface="Times New Roman"/>
              </a:rPr>
              <a:t>8</a:t>
            </a:r>
            <a:r>
              <a:rPr lang="en-IN" sz="2000" dirty="0">
                <a:latin typeface="Times New Roman"/>
                <a:cs typeface="Times New Roman"/>
              </a:rPr>
              <a:t> </a:t>
            </a:r>
            <a:r>
              <a:rPr sz="2000" spc="-35" dirty="0">
                <a:latin typeface="Times New Roman"/>
                <a:cs typeface="Times New Roman"/>
              </a:rPr>
              <a:t>mm</a:t>
            </a:r>
            <a:r>
              <a:rPr sz="2025" spc="-52" baseline="24691" dirty="0">
                <a:latin typeface="Times New Roman"/>
                <a:cs typeface="Times New Roman"/>
              </a:rPr>
              <a:t>3</a:t>
            </a:r>
            <a:r>
              <a:rPr sz="2025" spc="104" baseline="24691" dirty="0">
                <a:latin typeface="Times New Roman"/>
                <a:cs typeface="Times New Roman"/>
              </a:rPr>
              <a:t> </a:t>
            </a:r>
            <a:r>
              <a:rPr sz="2000" spc="-5" dirty="0">
                <a:latin typeface="Times New Roman"/>
                <a:cs typeface="Times New Roman"/>
              </a:rPr>
              <a:t>pieces</a:t>
            </a:r>
            <a:r>
              <a:rPr sz="2000" spc="-20" dirty="0">
                <a:latin typeface="Times New Roman"/>
                <a:cs typeface="Times New Roman"/>
              </a:rPr>
              <a:t> </a:t>
            </a:r>
            <a:r>
              <a:rPr sz="2000" spc="-10" dirty="0">
                <a:latin typeface="Times New Roman"/>
                <a:cs typeface="Times New Roman"/>
              </a:rPr>
              <a:t>for</a:t>
            </a:r>
            <a:r>
              <a:rPr sz="2000" spc="20" dirty="0">
                <a:latin typeface="Times New Roman"/>
                <a:cs typeface="Times New Roman"/>
              </a:rPr>
              <a:t> </a:t>
            </a:r>
            <a:r>
              <a:rPr sz="2000" spc="-5" dirty="0">
                <a:latin typeface="Times New Roman"/>
                <a:cs typeface="Times New Roman"/>
              </a:rPr>
              <a:t>FSP</a:t>
            </a:r>
            <a:r>
              <a:rPr sz="2000" spc="-55" dirty="0">
                <a:latin typeface="Times New Roman"/>
                <a:cs typeface="Times New Roman"/>
              </a:rPr>
              <a:t> </a:t>
            </a:r>
            <a:r>
              <a:rPr sz="2000" spc="-15" dirty="0">
                <a:latin typeface="Times New Roman"/>
                <a:cs typeface="Times New Roman"/>
              </a:rPr>
              <a:t>with</a:t>
            </a:r>
            <a:r>
              <a:rPr sz="2000" spc="60" dirty="0">
                <a:latin typeface="Times New Roman"/>
                <a:cs typeface="Times New Roman"/>
              </a:rPr>
              <a:t> </a:t>
            </a:r>
            <a:r>
              <a:rPr sz="2000" spc="-10" dirty="0">
                <a:latin typeface="Times New Roman"/>
                <a:cs typeface="Times New Roman"/>
              </a:rPr>
              <a:t>the</a:t>
            </a:r>
            <a:r>
              <a:rPr sz="2000" dirty="0">
                <a:latin typeface="Times New Roman"/>
                <a:cs typeface="Times New Roman"/>
              </a:rPr>
              <a:t> </a:t>
            </a:r>
            <a:r>
              <a:rPr sz="2000" spc="-5" dirty="0">
                <a:latin typeface="Times New Roman"/>
                <a:cs typeface="Times New Roman"/>
              </a:rPr>
              <a:t>help</a:t>
            </a:r>
            <a:r>
              <a:rPr sz="2000" spc="15" dirty="0">
                <a:latin typeface="Times New Roman"/>
                <a:cs typeface="Times New Roman"/>
              </a:rPr>
              <a:t> </a:t>
            </a:r>
            <a:r>
              <a:rPr sz="2000" spc="5" dirty="0">
                <a:latin typeface="Times New Roman"/>
                <a:cs typeface="Times New Roman"/>
              </a:rPr>
              <a:t>of</a:t>
            </a:r>
            <a:r>
              <a:rPr sz="2000" spc="-15" dirty="0">
                <a:latin typeface="Times New Roman"/>
                <a:cs typeface="Times New Roman"/>
              </a:rPr>
              <a:t> </a:t>
            </a:r>
            <a:r>
              <a:rPr sz="2000" spc="-10" dirty="0">
                <a:latin typeface="Times New Roman"/>
                <a:cs typeface="Times New Roman"/>
              </a:rPr>
              <a:t>hand</a:t>
            </a:r>
            <a:r>
              <a:rPr sz="2000" spc="40" dirty="0">
                <a:latin typeface="Times New Roman"/>
                <a:cs typeface="Times New Roman"/>
              </a:rPr>
              <a:t> </a:t>
            </a:r>
            <a:r>
              <a:rPr sz="2000" spc="-10" dirty="0">
                <a:latin typeface="Times New Roman"/>
                <a:cs typeface="Times New Roman"/>
              </a:rPr>
              <a:t>saw</a:t>
            </a:r>
            <a:r>
              <a:rPr sz="2000" spc="35" dirty="0">
                <a:latin typeface="Times New Roman"/>
                <a:cs typeface="Times New Roman"/>
              </a:rPr>
              <a:t> </a:t>
            </a:r>
            <a:r>
              <a:rPr sz="2000" spc="-10" dirty="0">
                <a:latin typeface="Times New Roman"/>
                <a:cs typeface="Times New Roman"/>
              </a:rPr>
              <a:t>and</a:t>
            </a:r>
            <a:r>
              <a:rPr sz="2000" spc="15" dirty="0">
                <a:latin typeface="Times New Roman"/>
                <a:cs typeface="Times New Roman"/>
              </a:rPr>
              <a:t> </a:t>
            </a:r>
            <a:r>
              <a:rPr sz="2000" spc="-10" dirty="0">
                <a:latin typeface="Times New Roman"/>
                <a:cs typeface="Times New Roman"/>
              </a:rPr>
              <a:t>hand</a:t>
            </a:r>
            <a:r>
              <a:rPr sz="2000" spc="40" dirty="0">
                <a:latin typeface="Times New Roman"/>
                <a:cs typeface="Times New Roman"/>
              </a:rPr>
              <a:t> </a:t>
            </a:r>
            <a:r>
              <a:rPr sz="2000" spc="-5" dirty="0">
                <a:latin typeface="Times New Roman"/>
                <a:cs typeface="Times New Roman"/>
              </a:rPr>
              <a:t>cutter</a:t>
            </a:r>
            <a:r>
              <a:rPr sz="2000" spc="10" dirty="0">
                <a:latin typeface="Times New Roman"/>
                <a:cs typeface="Times New Roman"/>
              </a:rPr>
              <a:t> </a:t>
            </a:r>
            <a:r>
              <a:rPr sz="2000" spc="-10" dirty="0">
                <a:latin typeface="Times New Roman"/>
                <a:cs typeface="Times New Roman"/>
              </a:rPr>
              <a:t>into</a:t>
            </a:r>
            <a:r>
              <a:rPr sz="2000" spc="-5" dirty="0">
                <a:latin typeface="Times New Roman"/>
                <a:cs typeface="Times New Roman"/>
              </a:rPr>
              <a:t> </a:t>
            </a:r>
            <a:r>
              <a:rPr lang="en-IN" sz="2000" spc="-10" dirty="0">
                <a:latin typeface="Times New Roman"/>
                <a:cs typeface="Times New Roman"/>
              </a:rPr>
              <a:t>three</a:t>
            </a:r>
            <a:r>
              <a:rPr sz="2000" spc="-10" dirty="0">
                <a:latin typeface="Times New Roman"/>
                <a:cs typeface="Times New Roman"/>
              </a:rPr>
              <a:t> </a:t>
            </a:r>
            <a:r>
              <a:rPr sz="2000" spc="-5" dirty="0">
                <a:latin typeface="Times New Roman"/>
                <a:cs typeface="Times New Roman"/>
              </a:rPr>
              <a:t>plates.</a:t>
            </a:r>
            <a:r>
              <a:rPr lang="en-IN" sz="2000" spc="-5" dirty="0">
                <a:latin typeface="Times New Roman"/>
                <a:cs typeface="Times New Roman"/>
              </a:rPr>
              <a:t> A nano powder composition of three different materials (Silicon Carbide, Aluminium Oxide and Graphene) are mixed together in three proportions. These compositions are placed in different containers and blended  on lathe machine until homogenously mixed.</a:t>
            </a:r>
            <a:endParaRPr sz="2000" dirty="0">
              <a:latin typeface="Times New Roman"/>
              <a:cs typeface="Times New Roman"/>
            </a:endParaRPr>
          </a:p>
        </p:txBody>
      </p:sp>
      <p:pic>
        <p:nvPicPr>
          <p:cNvPr id="5" name="Picture 4">
            <a:extLst>
              <a:ext uri="{FF2B5EF4-FFF2-40B4-BE49-F238E27FC236}">
                <a16:creationId xmlns:a16="http://schemas.microsoft.com/office/drawing/2014/main" id="{950A7F8E-D3A1-37CF-1EC0-3D4CFA19A8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308737" y="1234828"/>
            <a:ext cx="1591874" cy="3952173"/>
          </a:xfrm>
          <a:prstGeom prst="rect">
            <a:avLst/>
          </a:prstGeom>
        </p:spPr>
      </p:pic>
      <p:pic>
        <p:nvPicPr>
          <p:cNvPr id="7" name="Picture 6">
            <a:extLst>
              <a:ext uri="{FF2B5EF4-FFF2-40B4-BE49-F238E27FC236}">
                <a16:creationId xmlns:a16="http://schemas.microsoft.com/office/drawing/2014/main" id="{C0B469A3-33D3-02D9-6137-901387FAE6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3826" y="4150854"/>
            <a:ext cx="3952174" cy="1795101"/>
          </a:xfrm>
          <a:prstGeom prst="rect">
            <a:avLst/>
          </a:prstGeom>
        </p:spPr>
      </p:pic>
      <p:pic>
        <p:nvPicPr>
          <p:cNvPr id="9" name="Picture 8">
            <a:extLst>
              <a:ext uri="{FF2B5EF4-FFF2-40B4-BE49-F238E27FC236}">
                <a16:creationId xmlns:a16="http://schemas.microsoft.com/office/drawing/2014/main" id="{78137F69-0442-C9B5-94BB-304398049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404765"/>
            <a:ext cx="2925848" cy="3564745"/>
          </a:xfrm>
          <a:prstGeom prst="rect">
            <a:avLst/>
          </a:prstGeom>
        </p:spPr>
      </p:pic>
      <p:sp>
        <p:nvSpPr>
          <p:cNvPr id="11" name="TextBox 10">
            <a:extLst>
              <a:ext uri="{FF2B5EF4-FFF2-40B4-BE49-F238E27FC236}">
                <a16:creationId xmlns:a16="http://schemas.microsoft.com/office/drawing/2014/main" id="{D83BE1FD-7ED0-4C85-89F5-1E6609F768FC}"/>
              </a:ext>
            </a:extLst>
          </p:cNvPr>
          <p:cNvSpPr txBox="1"/>
          <p:nvPr/>
        </p:nvSpPr>
        <p:spPr>
          <a:xfrm>
            <a:off x="2286000" y="6068302"/>
            <a:ext cx="7056120" cy="400110"/>
          </a:xfrm>
          <a:prstGeom prst="rect">
            <a:avLst/>
          </a:prstGeom>
          <a:noFill/>
        </p:spPr>
        <p:txBody>
          <a:bodyPr wrap="square">
            <a:spAutoFit/>
          </a:bodyPr>
          <a:lstStyle/>
          <a:p>
            <a:pPr marL="12700">
              <a:lnSpc>
                <a:spcPct val="100000"/>
              </a:lnSpc>
              <a:spcBef>
                <a:spcPts val="100"/>
              </a:spcBef>
            </a:pPr>
            <a:r>
              <a:rPr lang="en-US" sz="2000" b="1" spc="-10" dirty="0">
                <a:latin typeface="Times New Roman"/>
                <a:cs typeface="Times New Roman"/>
              </a:rPr>
              <a:t>Figure</a:t>
            </a:r>
            <a:r>
              <a:rPr lang="en-US" sz="2000" b="1" dirty="0">
                <a:latin typeface="Times New Roman"/>
                <a:cs typeface="Times New Roman"/>
              </a:rPr>
              <a:t> 5</a:t>
            </a:r>
            <a:r>
              <a:rPr lang="en-US" sz="2000" b="1" spc="5" dirty="0">
                <a:latin typeface="Times New Roman"/>
                <a:cs typeface="Times New Roman"/>
              </a:rPr>
              <a:t>:</a:t>
            </a:r>
            <a:r>
              <a:rPr lang="en-US" sz="2000" spc="-105" dirty="0">
                <a:latin typeface="Times New Roman"/>
                <a:cs typeface="Times New Roman"/>
              </a:rPr>
              <a:t> Workpiece, Compositions and Blending of compositions on lathe</a:t>
            </a:r>
            <a:endParaRPr lang="en-US" sz="2000" dirty="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D0AADF-EB8B-078B-77D4-30CBBDD335E5}"/>
              </a:ext>
            </a:extLst>
          </p:cNvPr>
          <p:cNvSpPr>
            <a:spLocks noGrp="1"/>
          </p:cNvSpPr>
          <p:nvPr>
            <p:ph type="title"/>
          </p:nvPr>
        </p:nvSpPr>
        <p:spPr>
          <a:xfrm>
            <a:off x="761999" y="624110"/>
            <a:ext cx="10742613" cy="595090"/>
          </a:xfrm>
        </p:spPr>
        <p:txBody>
          <a:bodyPr>
            <a:noAutofit/>
          </a:bodyPr>
          <a:lstStyle/>
          <a:p>
            <a:r>
              <a:rPr lang="en-IN" b="1" dirty="0">
                <a:latin typeface="Times New Roman" panose="02020603050405020304" pitchFamily="18" charset="0"/>
                <a:cs typeface="Times New Roman" panose="02020603050405020304" pitchFamily="18" charset="0"/>
              </a:rPr>
              <a:t>Preparation of  Grooves</a:t>
            </a:r>
          </a:p>
        </p:txBody>
      </p:sp>
      <p:sp>
        <p:nvSpPr>
          <p:cNvPr id="10" name="Content Placeholder 2">
            <a:extLst>
              <a:ext uri="{FF2B5EF4-FFF2-40B4-BE49-F238E27FC236}">
                <a16:creationId xmlns:a16="http://schemas.microsoft.com/office/drawing/2014/main" id="{3C775F2E-BFE1-9A2F-4842-CF3CCEB6ED83}"/>
              </a:ext>
            </a:extLst>
          </p:cNvPr>
          <p:cNvSpPr>
            <a:spLocks noGrp="1"/>
          </p:cNvSpPr>
          <p:nvPr>
            <p:ph idx="1"/>
          </p:nvPr>
        </p:nvSpPr>
        <p:spPr>
          <a:xfrm>
            <a:off x="609600" y="1295400"/>
            <a:ext cx="10895012" cy="5257800"/>
          </a:xfrm>
        </p:spPr>
        <p:txBody>
          <a:bodyPr/>
          <a:lstStyle/>
          <a:p>
            <a:pPr marL="0" indent="0" algn="just">
              <a:buNone/>
            </a:pPr>
            <a:r>
              <a:rPr lang="en-US" sz="2000" dirty="0">
                <a:latin typeface="Times New Roman" panose="02020603050405020304" pitchFamily="18" charset="0"/>
                <a:cs typeface="Times New Roman" panose="02020603050405020304" pitchFamily="18" charset="0"/>
              </a:rPr>
              <a:t>The preparation of the grooves for place the composite powder on </a:t>
            </a:r>
            <a:r>
              <a:rPr lang="en-US" sz="2000" dirty="0" err="1">
                <a:latin typeface="Times New Roman" panose="02020603050405020304" pitchFamily="18" charset="0"/>
                <a:cs typeface="Times New Roman" panose="02020603050405020304" pitchFamily="18" charset="0"/>
              </a:rPr>
              <a:t>fsp</a:t>
            </a:r>
            <a:r>
              <a:rPr lang="en-US" sz="2000" dirty="0">
                <a:latin typeface="Times New Roman" panose="02020603050405020304" pitchFamily="18" charset="0"/>
                <a:cs typeface="Times New Roman" panose="02020603050405020304" pitchFamily="18" charset="0"/>
              </a:rPr>
              <a:t> Each plate underwent the creation of three grooves, measuring 2 mm x 2 mm x 100 mm, utilizing a shaper machine. These grooves facilitated the placement of the nano powder composite, ensuring its integration with the magnesium plate.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ctr">
              <a:buNone/>
            </a:pPr>
            <a:r>
              <a:rPr lang="en-US" sz="2000" b="1" dirty="0">
                <a:latin typeface="Times New Roman" panose="02020603050405020304" pitchFamily="18" charset="0"/>
                <a:cs typeface="Times New Roman" panose="02020603050405020304" pitchFamily="18" charset="0"/>
              </a:rPr>
              <a:t>Figure 6</a:t>
            </a:r>
            <a:r>
              <a:rPr lang="en-US" sz="2000" dirty="0">
                <a:latin typeface="Times New Roman" panose="02020603050405020304" pitchFamily="18" charset="0"/>
                <a:cs typeface="Times New Roman" panose="02020603050405020304" pitchFamily="18" charset="0"/>
              </a:rPr>
              <a:t>: grooves plate and shaper machine</a:t>
            </a:r>
            <a:endParaRPr lang="en-IN"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4827A233-114C-2ADF-37A0-201A8FE961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2711786"/>
            <a:ext cx="2908752" cy="3122282"/>
          </a:xfrm>
          <a:prstGeom prst="rect">
            <a:avLst/>
          </a:prstGeom>
        </p:spPr>
      </p:pic>
      <p:pic>
        <p:nvPicPr>
          <p:cNvPr id="13" name="Picture 12">
            <a:extLst>
              <a:ext uri="{FF2B5EF4-FFF2-40B4-BE49-F238E27FC236}">
                <a16:creationId xmlns:a16="http://schemas.microsoft.com/office/drawing/2014/main" id="{D951D4C8-A00F-3E08-83AF-90D027D01B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0" y="2666582"/>
            <a:ext cx="2908752" cy="3212690"/>
          </a:xfrm>
          <a:prstGeom prst="rect">
            <a:avLst/>
          </a:prstGeom>
        </p:spPr>
      </p:pic>
    </p:spTree>
    <p:extLst>
      <p:ext uri="{BB962C8B-B14F-4D97-AF65-F5344CB8AC3E}">
        <p14:creationId xmlns:p14="http://schemas.microsoft.com/office/powerpoint/2010/main" val="68898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8E78ECF-332A-9F00-8688-1E68B4A05EE7}"/>
              </a:ext>
            </a:extLst>
          </p:cNvPr>
          <p:cNvGraphicFramePr>
            <a:graphicFrameLocks noGrp="1"/>
          </p:cNvGraphicFramePr>
          <p:nvPr>
            <p:extLst>
              <p:ext uri="{D42A27DB-BD31-4B8C-83A1-F6EECF244321}">
                <p14:modId xmlns:p14="http://schemas.microsoft.com/office/powerpoint/2010/main" val="2155856723"/>
              </p:ext>
            </p:extLst>
          </p:nvPr>
        </p:nvGraphicFramePr>
        <p:xfrm>
          <a:off x="3162299" y="1754277"/>
          <a:ext cx="5867401" cy="3349445"/>
        </p:xfrm>
        <a:graphic>
          <a:graphicData uri="http://schemas.openxmlformats.org/drawingml/2006/table">
            <a:tbl>
              <a:tblPr firstRow="1" firstCol="1" bandRow="1">
                <a:tableStyleId>{5A111915-BE36-4E01-A7E5-04B1672EAD32}</a:tableStyleId>
              </a:tblPr>
              <a:tblGrid>
                <a:gridCol w="2819400">
                  <a:extLst>
                    <a:ext uri="{9D8B030D-6E8A-4147-A177-3AD203B41FA5}">
                      <a16:colId xmlns:a16="http://schemas.microsoft.com/office/drawing/2014/main" val="407321018"/>
                    </a:ext>
                  </a:extLst>
                </a:gridCol>
                <a:gridCol w="1295400">
                  <a:extLst>
                    <a:ext uri="{9D8B030D-6E8A-4147-A177-3AD203B41FA5}">
                      <a16:colId xmlns:a16="http://schemas.microsoft.com/office/drawing/2014/main" val="4077306687"/>
                    </a:ext>
                  </a:extLst>
                </a:gridCol>
                <a:gridCol w="864394">
                  <a:extLst>
                    <a:ext uri="{9D8B030D-6E8A-4147-A177-3AD203B41FA5}">
                      <a16:colId xmlns:a16="http://schemas.microsoft.com/office/drawing/2014/main" val="2270351877"/>
                    </a:ext>
                  </a:extLst>
                </a:gridCol>
                <a:gridCol w="888207">
                  <a:extLst>
                    <a:ext uri="{9D8B030D-6E8A-4147-A177-3AD203B41FA5}">
                      <a16:colId xmlns:a16="http://schemas.microsoft.com/office/drawing/2014/main" val="3300626548"/>
                    </a:ext>
                  </a:extLst>
                </a:gridCol>
              </a:tblGrid>
              <a:tr h="561092">
                <a:tc rowSpan="2">
                  <a:txBody>
                    <a:bodyPr/>
                    <a:lstStyle/>
                    <a:p>
                      <a:pPr marL="0" marR="0" lvl="0" indent="0" algn="ctr" defTabSz="457200" rtl="0" eaLnBrk="1" fontAlgn="auto" latinLnBrk="0" hangingPunct="1">
                        <a:lnSpc>
                          <a:spcPct val="100000"/>
                        </a:lnSpc>
                        <a:spcBef>
                          <a:spcPts val="1200"/>
                        </a:spcBef>
                        <a:spcAft>
                          <a:spcPts val="0"/>
                        </a:spcAft>
                        <a:buClrTx/>
                        <a:buSzTx/>
                        <a:buFontTx/>
                        <a:buNone/>
                        <a:tabLst/>
                        <a:defRPr/>
                      </a:pPr>
                      <a:endParaRPr lang="en-US" sz="2000" b="1"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00000"/>
                        </a:lnSpc>
                        <a:spcBef>
                          <a:spcPts val="1200"/>
                        </a:spcBef>
                        <a:spcAft>
                          <a:spcPts val="0"/>
                        </a:spcAft>
                        <a:buClrTx/>
                        <a:buSzTx/>
                        <a:buFontTx/>
                        <a:buNone/>
                        <a:tabLst/>
                        <a:defRPr/>
                      </a:pPr>
                      <a:r>
                        <a:rPr lang="en-US" sz="2000" b="1" dirty="0">
                          <a:solidFill>
                            <a:schemeClr val="tx1">
                              <a:lumMod val="95000"/>
                              <a:lumOff val="5000"/>
                            </a:schemeClr>
                          </a:solidFill>
                          <a:effectLst/>
                          <a:latin typeface="Times New Roman" panose="02020603050405020304" pitchFamily="18" charset="0"/>
                          <a:cs typeface="Times New Roman" panose="02020603050405020304" pitchFamily="18" charset="0"/>
                        </a:rPr>
                        <a:t>Composite Material</a:t>
                      </a:r>
                      <a:endParaRPr lang="en-IN" sz="2000" b="1"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3">
                  <a:txBody>
                    <a:bodyPr/>
                    <a:lstStyle/>
                    <a:p>
                      <a:pPr algn="ctr">
                        <a:spcBef>
                          <a:spcPts val="1200"/>
                        </a:spcBef>
                      </a:pPr>
                      <a:r>
                        <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Volume %</a:t>
                      </a:r>
                    </a:p>
                  </a:txBody>
                  <a:tcPr marL="68580" marR="68580" marT="0" marB="0"/>
                </a:tc>
                <a:tc hMerge="1">
                  <a:txBody>
                    <a:bodyPr/>
                    <a:lstStyle/>
                    <a:p>
                      <a:pPr algn="ctr">
                        <a:spcBef>
                          <a:spcPts val="1200"/>
                        </a:spcBef>
                      </a:pP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pPr algn="ctr">
                        <a:spcBef>
                          <a:spcPts val="1200"/>
                        </a:spcBef>
                      </a:pP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8455797"/>
                  </a:ext>
                </a:extLst>
              </a:tr>
              <a:tr h="561092">
                <a:tc vMerge="1">
                  <a:txBody>
                    <a:bodyPr/>
                    <a:lstStyle/>
                    <a:p>
                      <a:pPr algn="ctr">
                        <a:spcBef>
                          <a:spcPts val="1200"/>
                        </a:spcBef>
                      </a:pPr>
                      <a:endParaRPr lang="en-IN" sz="2000" b="1"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III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45872517"/>
                  </a:ext>
                </a:extLst>
              </a:tr>
              <a:tr h="668338">
                <a:tc>
                  <a:txBody>
                    <a:bodyPr/>
                    <a:lstStyle/>
                    <a:p>
                      <a:pPr algn="ctr">
                        <a:spcBef>
                          <a:spcPts val="1200"/>
                        </a:spcBef>
                      </a:pPr>
                      <a:r>
                        <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rPr>
                        <a:t>Silicon Carbide (</a:t>
                      </a:r>
                      <a:r>
                        <a:rPr lang="en-US" sz="2000" b="0" dirty="0" err="1">
                          <a:solidFill>
                            <a:schemeClr val="tx1">
                              <a:lumMod val="95000"/>
                              <a:lumOff val="5000"/>
                            </a:schemeClr>
                          </a:solidFill>
                          <a:effectLst/>
                          <a:latin typeface="Times New Roman" panose="02020603050405020304" pitchFamily="18" charset="0"/>
                          <a:cs typeface="Times New Roman" panose="02020603050405020304" pitchFamily="18" charset="0"/>
                        </a:rPr>
                        <a:t>SiC</a:t>
                      </a:r>
                      <a:r>
                        <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rPr>
                        <a:t>)</a:t>
                      </a:r>
                      <a:endParaRPr lang="en-IN" sz="2000" b="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66.6%</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66.6%</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66.6%</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Bef>
                          <a:spcPts val="1200"/>
                        </a:spcBef>
                      </a:pP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54578941"/>
                  </a:ext>
                </a:extLst>
              </a:tr>
              <a:tr h="776483">
                <a:tc>
                  <a:txBody>
                    <a:bodyPr/>
                    <a:lstStyle/>
                    <a:p>
                      <a:pPr algn="ctr">
                        <a:spcBef>
                          <a:spcPts val="1200"/>
                        </a:spcBef>
                      </a:pPr>
                      <a:r>
                        <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rPr>
                        <a:t>Aluminium Oxide (Al</a:t>
                      </a:r>
                      <a:r>
                        <a:rPr lang="en-US" sz="2000" b="0" baseline="-25000" dirty="0">
                          <a:solidFill>
                            <a:schemeClr val="tx1">
                              <a:lumMod val="95000"/>
                              <a:lumOff val="5000"/>
                            </a:schemeClr>
                          </a:solidFill>
                          <a:effectLst/>
                          <a:latin typeface="Times New Roman" panose="02020603050405020304" pitchFamily="18" charset="0"/>
                          <a:cs typeface="Times New Roman" panose="02020603050405020304" pitchFamily="18" charset="0"/>
                        </a:rPr>
                        <a:t>2</a:t>
                      </a:r>
                      <a:r>
                        <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rPr>
                        <a:t>O</a:t>
                      </a:r>
                      <a:r>
                        <a:rPr lang="en-US" sz="2000" b="0" baseline="-25000" dirty="0">
                          <a:solidFill>
                            <a:schemeClr val="tx1">
                              <a:lumMod val="95000"/>
                              <a:lumOff val="5000"/>
                            </a:schemeClr>
                          </a:solidFill>
                          <a:effectLst/>
                          <a:latin typeface="Times New Roman" panose="02020603050405020304" pitchFamily="18" charset="0"/>
                          <a:cs typeface="Times New Roman" panose="02020603050405020304" pitchFamily="18" charset="0"/>
                        </a:rPr>
                        <a:t>3</a:t>
                      </a:r>
                      <a:r>
                        <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rPr>
                        <a:t>)</a:t>
                      </a:r>
                      <a:r>
                        <a:rPr lang="en-US" sz="2000" b="0" baseline="-25000" dirty="0">
                          <a:solidFill>
                            <a:schemeClr val="tx1">
                              <a:lumMod val="95000"/>
                              <a:lumOff val="5000"/>
                            </a:schemeClr>
                          </a:solidFill>
                          <a:effectLst/>
                          <a:latin typeface="Times New Roman" panose="02020603050405020304" pitchFamily="18" charset="0"/>
                          <a:cs typeface="Times New Roman" panose="02020603050405020304" pitchFamily="18" charset="0"/>
                        </a:rPr>
                        <a:t> </a:t>
                      </a:r>
                      <a:endParaRPr lang="en-IN" sz="2000" b="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16.6%</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22.2%</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06985115"/>
                  </a:ext>
                </a:extLst>
              </a:tr>
              <a:tr h="688778">
                <a:tc>
                  <a:txBody>
                    <a:bodyPr/>
                    <a:lstStyle/>
                    <a:p>
                      <a:pPr algn="ctr">
                        <a:spcBef>
                          <a:spcPts val="1200"/>
                        </a:spcBef>
                      </a:pPr>
                      <a:r>
                        <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rPr>
                        <a:t>Graphene (</a:t>
                      </a:r>
                      <a:r>
                        <a:rPr lang="en-US" sz="2000" b="0" dirty="0" err="1">
                          <a:solidFill>
                            <a:schemeClr val="tx1">
                              <a:lumMod val="95000"/>
                              <a:lumOff val="5000"/>
                            </a:schemeClr>
                          </a:solidFill>
                          <a:effectLst/>
                          <a:latin typeface="Times New Roman" panose="02020603050405020304" pitchFamily="18" charset="0"/>
                          <a:cs typeface="Times New Roman" panose="02020603050405020304" pitchFamily="18" charset="0"/>
                        </a:rPr>
                        <a:t>Gn</a:t>
                      </a:r>
                      <a:r>
                        <a:rPr lang="en-US" sz="2000" b="0" dirty="0">
                          <a:solidFill>
                            <a:schemeClr val="tx1">
                              <a:lumMod val="95000"/>
                              <a:lumOff val="5000"/>
                            </a:schemeClr>
                          </a:solidFill>
                          <a:effectLst/>
                          <a:latin typeface="Times New Roman" panose="02020603050405020304" pitchFamily="18" charset="0"/>
                          <a:cs typeface="Times New Roman" panose="02020603050405020304" pitchFamily="18" charset="0"/>
                        </a:rPr>
                        <a:t>)</a:t>
                      </a:r>
                      <a:endParaRPr lang="en-IN" sz="2000" b="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16.6%</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11.1%</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8.33%</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20416000"/>
                  </a:ext>
                </a:extLst>
              </a:tr>
            </a:tbl>
          </a:graphicData>
        </a:graphic>
      </p:graphicFrame>
      <p:sp>
        <p:nvSpPr>
          <p:cNvPr id="7" name="TextBox 6">
            <a:extLst>
              <a:ext uri="{FF2B5EF4-FFF2-40B4-BE49-F238E27FC236}">
                <a16:creationId xmlns:a16="http://schemas.microsoft.com/office/drawing/2014/main" id="{5968C2F6-35F6-5B19-4725-8D6FDCA3D685}"/>
              </a:ext>
            </a:extLst>
          </p:cNvPr>
          <p:cNvSpPr txBox="1"/>
          <p:nvPr/>
        </p:nvSpPr>
        <p:spPr>
          <a:xfrm>
            <a:off x="838200" y="762000"/>
            <a:ext cx="10744200"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Volume Percentages of The Nano Powder Composite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4AB70132-C98E-A4E8-20E8-D0CE228E2375}"/>
              </a:ext>
            </a:extLst>
          </p:cNvPr>
          <p:cNvSpPr>
            <a:spLocks noGrp="1"/>
          </p:cNvSpPr>
          <p:nvPr>
            <p:ph type="title"/>
          </p:nvPr>
        </p:nvSpPr>
        <p:spPr>
          <a:xfrm>
            <a:off x="914400" y="426355"/>
            <a:ext cx="10513219" cy="671290"/>
          </a:xfrm>
        </p:spPr>
        <p:txBody>
          <a:bodyPr/>
          <a:lstStyle/>
          <a:p>
            <a:r>
              <a:rPr lang="en-IN" b="1" dirty="0">
                <a:latin typeface="Times New Roman" panose="02020603050405020304" pitchFamily="18" charset="0"/>
                <a:cs typeface="Times New Roman" panose="02020603050405020304" pitchFamily="18" charset="0"/>
              </a:rPr>
              <a:t>Friction Stir Processing </a:t>
            </a:r>
          </a:p>
        </p:txBody>
      </p:sp>
      <p:sp>
        <p:nvSpPr>
          <p:cNvPr id="26" name="Content Placeholder 2">
            <a:extLst>
              <a:ext uri="{FF2B5EF4-FFF2-40B4-BE49-F238E27FC236}">
                <a16:creationId xmlns:a16="http://schemas.microsoft.com/office/drawing/2014/main" id="{0504B32E-F394-9587-C2A5-8A0E7AE2284A}"/>
              </a:ext>
            </a:extLst>
          </p:cNvPr>
          <p:cNvSpPr>
            <a:spLocks noGrp="1"/>
          </p:cNvSpPr>
          <p:nvPr>
            <p:ph idx="1"/>
          </p:nvPr>
        </p:nvSpPr>
        <p:spPr>
          <a:xfrm>
            <a:off x="914400" y="1219200"/>
            <a:ext cx="10439400" cy="5562600"/>
          </a:xfrm>
        </p:spPr>
        <p:txBody>
          <a:bodyPr>
            <a:normAutofit fontScale="92500" lnSpcReduction="20000"/>
          </a:bodyPr>
          <a:lstStyle/>
          <a:p>
            <a:pPr marL="0" indent="0" algn="just">
              <a:buNone/>
            </a:pPr>
            <a:r>
              <a:rPr lang="en-US" sz="1900" dirty="0">
                <a:latin typeface="Times New Roman" panose="02020603050405020304" pitchFamily="18" charset="0"/>
                <a:cs typeface="Times New Roman" panose="02020603050405020304" pitchFamily="18" charset="0"/>
              </a:rPr>
              <a:t>Friction Stir Processing (FSP) was conducted using a Vertical Milling machine equipped with a conical-shaped tool probe as shown in figure 6. Preceding the FSP, a flat-shaped tool was passed over the grooves of the plate containing the composite to prevent powder escape. Subsequently, a conical-shaped tool, as depicted in the figure, was employed to execute the FSP. Different tool parameters were applied for each composition, ranging from 560 to 1400 rpm and 25 to 63 mm/sec, as detailed in below table. The tilt angle for the tool remained constant at 2°. Post-processing involved the removal of excess material generated during the FSP.</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                             </a:t>
            </a:r>
          </a:p>
          <a:p>
            <a:pPr marL="0" indent="0" algn="just">
              <a:buNone/>
            </a:pPr>
            <a:r>
              <a:rPr lang="en-US" sz="1600" dirty="0">
                <a:latin typeface="Times New Roman" panose="02020603050405020304" pitchFamily="18" charset="0"/>
                <a:cs typeface="Times New Roman" panose="02020603050405020304" pitchFamily="18" charset="0"/>
              </a:rPr>
              <a:t> </a:t>
            </a:r>
          </a:p>
          <a:p>
            <a:pPr marL="0" indent="0" algn="just">
              <a:buNone/>
            </a:pPr>
            <a:r>
              <a:rPr lang="en-US" sz="1600" dirty="0">
                <a:latin typeface="Times New Roman" panose="02020603050405020304" pitchFamily="18" charset="0"/>
                <a:cs typeface="Times New Roman" panose="02020603050405020304" pitchFamily="18" charset="0"/>
              </a:rPr>
              <a:t>                                                             </a:t>
            </a:r>
          </a:p>
          <a:p>
            <a:pPr marL="0" indent="0" algn="just">
              <a:buNone/>
            </a:pPr>
            <a:r>
              <a:rPr lang="en-US" sz="1600" dirty="0">
                <a:latin typeface="Times New Roman" panose="02020603050405020304" pitchFamily="18" charset="0"/>
                <a:cs typeface="Times New Roman" panose="02020603050405020304" pitchFamily="18" charset="0"/>
              </a:rPr>
              <a:t>                                                            </a:t>
            </a:r>
            <a:r>
              <a:rPr lang="en-US" sz="1900" b="1" dirty="0">
                <a:latin typeface="Times New Roman" panose="02020603050405020304" pitchFamily="18" charset="0"/>
                <a:cs typeface="Times New Roman" panose="02020603050405020304" pitchFamily="18" charset="0"/>
              </a:rPr>
              <a:t>Figure 7: </a:t>
            </a:r>
            <a:r>
              <a:rPr lang="en-US" sz="1900" dirty="0">
                <a:latin typeface="Times New Roman" panose="02020603050405020304" pitchFamily="18" charset="0"/>
                <a:cs typeface="Times New Roman" panose="02020603050405020304" pitchFamily="18" charset="0"/>
              </a:rPr>
              <a:t>vertical milling machine and FSP tool</a:t>
            </a:r>
          </a:p>
          <a:p>
            <a:pPr algn="just"/>
            <a:endParaRPr lang="en-IN" sz="2000" dirty="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7124521C-A984-304D-27A6-65CC5B205B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2743200"/>
            <a:ext cx="3429000" cy="3352800"/>
          </a:xfrm>
          <a:prstGeom prst="rect">
            <a:avLst/>
          </a:prstGeom>
        </p:spPr>
      </p:pic>
      <p:pic>
        <p:nvPicPr>
          <p:cNvPr id="28" name="Picture 27">
            <a:extLst>
              <a:ext uri="{FF2B5EF4-FFF2-40B4-BE49-F238E27FC236}">
                <a16:creationId xmlns:a16="http://schemas.microsoft.com/office/drawing/2014/main" id="{F857D7AA-5F25-142B-A06A-F1C2675918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6813" y="2819400"/>
            <a:ext cx="3790950" cy="3200400"/>
          </a:xfrm>
          <a:prstGeom prst="rect">
            <a:avLst/>
          </a:prstGeom>
        </p:spPr>
      </p:pic>
    </p:spTree>
    <p:extLst>
      <p:ext uri="{BB962C8B-B14F-4D97-AF65-F5344CB8AC3E}">
        <p14:creationId xmlns:p14="http://schemas.microsoft.com/office/powerpoint/2010/main" val="2483343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874A08E-F2B0-CBE5-CEAE-2A55ACA874D5}"/>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7111B5-0393-A882-9F99-B6D17DE1217A}"/>
              </a:ext>
            </a:extLst>
          </p:cNvPr>
          <p:cNvGraphicFramePr>
            <a:graphicFrameLocks noGrp="1"/>
          </p:cNvGraphicFramePr>
          <p:nvPr>
            <p:extLst>
              <p:ext uri="{D42A27DB-BD31-4B8C-83A1-F6EECF244321}">
                <p14:modId xmlns:p14="http://schemas.microsoft.com/office/powerpoint/2010/main" val="691454627"/>
              </p:ext>
            </p:extLst>
          </p:nvPr>
        </p:nvGraphicFramePr>
        <p:xfrm>
          <a:off x="2321716" y="1828800"/>
          <a:ext cx="7833995" cy="4648203"/>
        </p:xfrm>
        <a:graphic>
          <a:graphicData uri="http://schemas.openxmlformats.org/drawingml/2006/table">
            <a:tbl>
              <a:tblPr firstRow="1" firstCol="1" bandRow="1">
                <a:tableStyleId>{5C22544A-7EE6-4342-B048-85BDC9FD1C3A}</a:tableStyleId>
              </a:tblPr>
              <a:tblGrid>
                <a:gridCol w="811168">
                  <a:extLst>
                    <a:ext uri="{9D8B030D-6E8A-4147-A177-3AD203B41FA5}">
                      <a16:colId xmlns:a16="http://schemas.microsoft.com/office/drawing/2014/main" val="3385686261"/>
                    </a:ext>
                  </a:extLst>
                </a:gridCol>
                <a:gridCol w="1352715">
                  <a:extLst>
                    <a:ext uri="{9D8B030D-6E8A-4147-A177-3AD203B41FA5}">
                      <a16:colId xmlns:a16="http://schemas.microsoft.com/office/drawing/2014/main" val="1810083655"/>
                    </a:ext>
                  </a:extLst>
                </a:gridCol>
                <a:gridCol w="2403547">
                  <a:extLst>
                    <a:ext uri="{9D8B030D-6E8A-4147-A177-3AD203B41FA5}">
                      <a16:colId xmlns:a16="http://schemas.microsoft.com/office/drawing/2014/main" val="1646869782"/>
                    </a:ext>
                  </a:extLst>
                </a:gridCol>
                <a:gridCol w="2450788">
                  <a:extLst>
                    <a:ext uri="{9D8B030D-6E8A-4147-A177-3AD203B41FA5}">
                      <a16:colId xmlns:a16="http://schemas.microsoft.com/office/drawing/2014/main" val="3243300283"/>
                    </a:ext>
                  </a:extLst>
                </a:gridCol>
                <a:gridCol w="815777">
                  <a:extLst>
                    <a:ext uri="{9D8B030D-6E8A-4147-A177-3AD203B41FA5}">
                      <a16:colId xmlns:a16="http://schemas.microsoft.com/office/drawing/2014/main" val="1477175033"/>
                    </a:ext>
                  </a:extLst>
                </a:gridCol>
              </a:tblGrid>
              <a:tr h="845127">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Sl. No.</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Composite</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Rotational Speed (RPM)</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Transvers Speed (mm/sec)</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Angle</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187850094"/>
                  </a:ext>
                </a:extLst>
              </a:tr>
              <a:tr h="422564">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1</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560</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25</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2</a:t>
                      </a:r>
                      <a:r>
                        <a:rPr lang="en-US" sz="2000" baseline="30000">
                          <a:solidFill>
                            <a:schemeClr val="tx1">
                              <a:lumMod val="95000"/>
                              <a:lumOff val="5000"/>
                            </a:schemeClr>
                          </a:solidFill>
                          <a:effectLst/>
                          <a:latin typeface="Times New Roman" panose="02020603050405020304" pitchFamily="18" charset="0"/>
                          <a:cs typeface="Times New Roman" panose="02020603050405020304" pitchFamily="18" charset="0"/>
                        </a:rPr>
                        <a:t>o</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963995739"/>
                  </a:ext>
                </a:extLst>
              </a:tr>
              <a:tr h="422564">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2</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900</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50</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2</a:t>
                      </a:r>
                      <a:r>
                        <a:rPr lang="en-US" sz="2000" baseline="30000">
                          <a:solidFill>
                            <a:schemeClr val="tx1">
                              <a:lumMod val="95000"/>
                              <a:lumOff val="5000"/>
                            </a:schemeClr>
                          </a:solidFill>
                          <a:effectLst/>
                          <a:latin typeface="Times New Roman" panose="02020603050405020304" pitchFamily="18" charset="0"/>
                          <a:cs typeface="Times New Roman" panose="02020603050405020304" pitchFamily="18" charset="0"/>
                        </a:rPr>
                        <a:t>o</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73187551"/>
                  </a:ext>
                </a:extLst>
              </a:tr>
              <a:tr h="422564">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3</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1400</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63</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2</a:t>
                      </a:r>
                      <a:r>
                        <a:rPr lang="en-US" sz="2000" baseline="30000">
                          <a:solidFill>
                            <a:schemeClr val="tx1">
                              <a:lumMod val="95000"/>
                              <a:lumOff val="5000"/>
                            </a:schemeClr>
                          </a:solidFill>
                          <a:effectLst/>
                          <a:latin typeface="Times New Roman" panose="02020603050405020304" pitchFamily="18" charset="0"/>
                          <a:cs typeface="Times New Roman" panose="02020603050405020304" pitchFamily="18" charset="0"/>
                        </a:rPr>
                        <a:t>o</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638407708"/>
                  </a:ext>
                </a:extLst>
              </a:tr>
              <a:tr h="422564">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4</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1400</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63</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2</a:t>
                      </a:r>
                      <a:r>
                        <a:rPr lang="en-US" sz="2000" baseline="30000">
                          <a:solidFill>
                            <a:schemeClr val="tx1">
                              <a:lumMod val="95000"/>
                              <a:lumOff val="5000"/>
                            </a:schemeClr>
                          </a:solidFill>
                          <a:effectLst/>
                          <a:latin typeface="Times New Roman" panose="02020603050405020304" pitchFamily="18" charset="0"/>
                          <a:cs typeface="Times New Roman" panose="02020603050405020304" pitchFamily="18" charset="0"/>
                        </a:rPr>
                        <a:t>o</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36420671"/>
                  </a:ext>
                </a:extLst>
              </a:tr>
              <a:tr h="422564">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5</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560</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25</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2</a:t>
                      </a:r>
                      <a:r>
                        <a:rPr lang="en-US" sz="2000" baseline="30000">
                          <a:solidFill>
                            <a:schemeClr val="tx1">
                              <a:lumMod val="95000"/>
                              <a:lumOff val="5000"/>
                            </a:schemeClr>
                          </a:solidFill>
                          <a:effectLst/>
                          <a:latin typeface="Times New Roman" panose="02020603050405020304" pitchFamily="18" charset="0"/>
                          <a:cs typeface="Times New Roman" panose="02020603050405020304" pitchFamily="18" charset="0"/>
                        </a:rPr>
                        <a:t>o</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78457232"/>
                  </a:ext>
                </a:extLst>
              </a:tr>
              <a:tr h="422564">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6</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900</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50</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2</a:t>
                      </a:r>
                      <a:r>
                        <a:rPr lang="en-US" sz="2000" baseline="30000">
                          <a:solidFill>
                            <a:schemeClr val="tx1">
                              <a:lumMod val="95000"/>
                              <a:lumOff val="5000"/>
                            </a:schemeClr>
                          </a:solidFill>
                          <a:effectLst/>
                          <a:latin typeface="Times New Roman" panose="02020603050405020304" pitchFamily="18" charset="0"/>
                          <a:cs typeface="Times New Roman" panose="02020603050405020304" pitchFamily="18" charset="0"/>
                        </a:rPr>
                        <a:t>o</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112221385"/>
                  </a:ext>
                </a:extLst>
              </a:tr>
              <a:tr h="422564">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7</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III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900</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50</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2</a:t>
                      </a:r>
                      <a:r>
                        <a:rPr lang="en-US" sz="2000" baseline="30000">
                          <a:solidFill>
                            <a:schemeClr val="tx1">
                              <a:lumMod val="95000"/>
                              <a:lumOff val="5000"/>
                            </a:schemeClr>
                          </a:solidFill>
                          <a:effectLst/>
                          <a:latin typeface="Times New Roman" panose="02020603050405020304" pitchFamily="18" charset="0"/>
                          <a:cs typeface="Times New Roman" panose="02020603050405020304" pitchFamily="18" charset="0"/>
                        </a:rPr>
                        <a:t>o</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989989561"/>
                  </a:ext>
                </a:extLst>
              </a:tr>
              <a:tr h="422564">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8</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III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1400</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63</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2</a:t>
                      </a:r>
                      <a:r>
                        <a:rPr lang="en-US" sz="2000" baseline="30000">
                          <a:solidFill>
                            <a:schemeClr val="tx1">
                              <a:lumMod val="95000"/>
                              <a:lumOff val="5000"/>
                            </a:schemeClr>
                          </a:solidFill>
                          <a:effectLst/>
                          <a:latin typeface="Times New Roman" panose="02020603050405020304" pitchFamily="18" charset="0"/>
                          <a:cs typeface="Times New Roman" panose="02020603050405020304" pitchFamily="18" charset="0"/>
                        </a:rPr>
                        <a:t>o</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906230853"/>
                  </a:ext>
                </a:extLst>
              </a:tr>
              <a:tr h="422564">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9</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III</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560</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a:solidFill>
                            <a:schemeClr val="tx1">
                              <a:lumMod val="95000"/>
                              <a:lumOff val="5000"/>
                            </a:schemeClr>
                          </a:solidFill>
                          <a:effectLst/>
                          <a:latin typeface="Times New Roman" panose="02020603050405020304" pitchFamily="18" charset="0"/>
                          <a:cs typeface="Times New Roman" panose="02020603050405020304" pitchFamily="18" charset="0"/>
                        </a:rPr>
                        <a:t>25</a:t>
                      </a:r>
                      <a:endParaRPr lang="en-IN" sz="20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spcBef>
                          <a:spcPts val="1200"/>
                        </a:spcBef>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2</a:t>
                      </a:r>
                      <a:r>
                        <a:rPr lang="en-US" sz="2000" baseline="30000" dirty="0">
                          <a:solidFill>
                            <a:schemeClr val="tx1">
                              <a:lumMod val="95000"/>
                              <a:lumOff val="5000"/>
                            </a:schemeClr>
                          </a:solidFill>
                          <a:effectLst/>
                          <a:latin typeface="Times New Roman" panose="02020603050405020304" pitchFamily="18" charset="0"/>
                          <a:cs typeface="Times New Roman" panose="02020603050405020304" pitchFamily="18" charset="0"/>
                        </a:rPr>
                        <a:t>o</a:t>
                      </a:r>
                      <a:endParaRPr lang="en-IN" sz="2000"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07940239"/>
                  </a:ext>
                </a:extLst>
              </a:tr>
            </a:tbl>
          </a:graphicData>
        </a:graphic>
      </p:graphicFrame>
      <p:sp>
        <p:nvSpPr>
          <p:cNvPr id="6" name="Rectangle 1">
            <a:extLst>
              <a:ext uri="{FF2B5EF4-FFF2-40B4-BE49-F238E27FC236}">
                <a16:creationId xmlns:a16="http://schemas.microsoft.com/office/drawing/2014/main" id="{DD95C784-5FB5-F60E-5976-D9E99B39DCEF}"/>
              </a:ext>
            </a:extLst>
          </p:cNvPr>
          <p:cNvSpPr>
            <a:spLocks noChangeArrowheads="1"/>
          </p:cNvSpPr>
          <p:nvPr/>
        </p:nvSpPr>
        <p:spPr bwMode="auto">
          <a:xfrm>
            <a:off x="609599" y="148679"/>
            <a:ext cx="11258231"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Weight ratios of Compositions and  Design of Experimentation Tables</a:t>
            </a:r>
            <a:endPar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561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0A3B4B-3124-E56C-0277-49BC68DEED1C}"/>
              </a:ext>
            </a:extLst>
          </p:cNvPr>
          <p:cNvSpPr>
            <a:spLocks noGrp="1"/>
          </p:cNvSpPr>
          <p:nvPr>
            <p:ph type="title"/>
          </p:nvPr>
        </p:nvSpPr>
        <p:spPr>
          <a:xfrm>
            <a:off x="1066801" y="624110"/>
            <a:ext cx="10437812" cy="671290"/>
          </a:xfrm>
        </p:spPr>
        <p:txBody>
          <a:bodyPr/>
          <a:lstStyle/>
          <a:p>
            <a:r>
              <a:rPr lang="en-IN" b="1" dirty="0">
                <a:latin typeface="Times New Roman" panose="02020603050405020304" pitchFamily="18" charset="0"/>
                <a:cs typeface="Times New Roman" panose="02020603050405020304" pitchFamily="18" charset="0"/>
              </a:rPr>
              <a:t>Process of friction stir process</a:t>
            </a:r>
          </a:p>
        </p:txBody>
      </p:sp>
      <p:sp>
        <p:nvSpPr>
          <p:cNvPr id="7" name="Content Placeholder 2">
            <a:extLst>
              <a:ext uri="{FF2B5EF4-FFF2-40B4-BE49-F238E27FC236}">
                <a16:creationId xmlns:a16="http://schemas.microsoft.com/office/drawing/2014/main" id="{1347BC71-D9C7-1A9A-AE34-ADA7E0104248}"/>
              </a:ext>
            </a:extLst>
          </p:cNvPr>
          <p:cNvSpPr>
            <a:spLocks noGrp="1"/>
          </p:cNvSpPr>
          <p:nvPr>
            <p:ph idx="1"/>
          </p:nvPr>
        </p:nvSpPr>
        <p:spPr>
          <a:xfrm>
            <a:off x="228601" y="1219200"/>
            <a:ext cx="11734799" cy="5562600"/>
          </a:xfrm>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r>
              <a:rPr lang="en-IN" dirty="0"/>
              <a:t>                                                                   </a:t>
            </a:r>
            <a:r>
              <a:rPr lang="en-IN" sz="2000" dirty="0">
                <a:latin typeface="Times New Roman" panose="02020603050405020304" pitchFamily="18" charset="0"/>
                <a:cs typeface="Times New Roman" panose="02020603050405020304" pitchFamily="18" charset="0"/>
              </a:rPr>
              <a:t>Figure 7: process of FSP </a:t>
            </a:r>
          </a:p>
        </p:txBody>
      </p:sp>
      <p:sp>
        <p:nvSpPr>
          <p:cNvPr id="8" name="Flowchart: Alternate Process 7">
            <a:extLst>
              <a:ext uri="{FF2B5EF4-FFF2-40B4-BE49-F238E27FC236}">
                <a16:creationId xmlns:a16="http://schemas.microsoft.com/office/drawing/2014/main" id="{BD5FE779-995C-F6DF-A5BA-EE279999D961}"/>
              </a:ext>
            </a:extLst>
          </p:cNvPr>
          <p:cNvSpPr/>
          <p:nvPr/>
        </p:nvSpPr>
        <p:spPr>
          <a:xfrm>
            <a:off x="4846166" y="2362200"/>
            <a:ext cx="2621434" cy="2714987"/>
          </a:xfrm>
          <a:prstGeom prst="flowChartAlternateProcess">
            <a:avLst/>
          </a:pr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9" name="Flowchart: Alternate Process 8">
            <a:extLst>
              <a:ext uri="{FF2B5EF4-FFF2-40B4-BE49-F238E27FC236}">
                <a16:creationId xmlns:a16="http://schemas.microsoft.com/office/drawing/2014/main" id="{CDB92AE3-A14D-3B0A-46AA-DCDD6563F384}"/>
              </a:ext>
            </a:extLst>
          </p:cNvPr>
          <p:cNvSpPr/>
          <p:nvPr/>
        </p:nvSpPr>
        <p:spPr>
          <a:xfrm>
            <a:off x="1066801" y="2359742"/>
            <a:ext cx="2819400" cy="2619305"/>
          </a:xfrm>
          <a:prstGeom prst="flowChartAlternateProcess">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10" name="Flowchart: Alternate Process 9">
            <a:extLst>
              <a:ext uri="{FF2B5EF4-FFF2-40B4-BE49-F238E27FC236}">
                <a16:creationId xmlns:a16="http://schemas.microsoft.com/office/drawing/2014/main" id="{29BB7C3A-B091-C178-F4A3-FD6940CF1B7E}"/>
              </a:ext>
            </a:extLst>
          </p:cNvPr>
          <p:cNvSpPr/>
          <p:nvPr/>
        </p:nvSpPr>
        <p:spPr>
          <a:xfrm>
            <a:off x="8503766" y="2362200"/>
            <a:ext cx="2714497" cy="2714987"/>
          </a:xfrm>
          <a:prstGeom prst="flowChartAlternateProcess">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11" name="Rectangle 4">
            <a:extLst>
              <a:ext uri="{FF2B5EF4-FFF2-40B4-BE49-F238E27FC236}">
                <a16:creationId xmlns:a16="http://schemas.microsoft.com/office/drawing/2014/main" id="{F8CE861D-0162-79BC-BFAF-7FCBC48C42D5}"/>
              </a:ext>
            </a:extLst>
          </p:cNvPr>
          <p:cNvSpPr>
            <a:spLocks noChangeArrowheads="1"/>
          </p:cNvSpPr>
          <p:nvPr/>
        </p:nvSpPr>
        <p:spPr bwMode="auto">
          <a:xfrm>
            <a:off x="4157184" y="-2466384"/>
            <a:ext cx="10282410" cy="71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2" name="Rectangle 5">
            <a:extLst>
              <a:ext uri="{FF2B5EF4-FFF2-40B4-BE49-F238E27FC236}">
                <a16:creationId xmlns:a16="http://schemas.microsoft.com/office/drawing/2014/main" id="{67D8FD4A-016A-7111-89F0-CEDB68494023}"/>
              </a:ext>
            </a:extLst>
          </p:cNvPr>
          <p:cNvSpPr>
            <a:spLocks noChangeArrowheads="1"/>
          </p:cNvSpPr>
          <p:nvPr/>
        </p:nvSpPr>
        <p:spPr bwMode="auto">
          <a:xfrm flipV="1">
            <a:off x="4157184" y="-1613372"/>
            <a:ext cx="10282410" cy="4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3" name="Arrow: Right 12">
            <a:extLst>
              <a:ext uri="{FF2B5EF4-FFF2-40B4-BE49-F238E27FC236}">
                <a16:creationId xmlns:a16="http://schemas.microsoft.com/office/drawing/2014/main" id="{2D05DA08-AFAA-83D6-089B-2AA550147E32}"/>
              </a:ext>
            </a:extLst>
          </p:cNvPr>
          <p:cNvSpPr/>
          <p:nvPr/>
        </p:nvSpPr>
        <p:spPr>
          <a:xfrm>
            <a:off x="4038600" y="3505200"/>
            <a:ext cx="60960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D5A78980-274C-CEEB-66F0-75C60DA23554}"/>
              </a:ext>
            </a:extLst>
          </p:cNvPr>
          <p:cNvSpPr/>
          <p:nvPr/>
        </p:nvSpPr>
        <p:spPr>
          <a:xfrm>
            <a:off x="7631722" y="3521214"/>
            <a:ext cx="533400" cy="2941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4057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874A08E-F2B0-CBE5-CEAE-2A55ACA874D5}"/>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B7C6BD8F-DD0C-88AB-3500-2503276FF93F}"/>
              </a:ext>
            </a:extLst>
          </p:cNvPr>
          <p:cNvSpPr txBox="1"/>
          <p:nvPr/>
        </p:nvSpPr>
        <p:spPr>
          <a:xfrm>
            <a:off x="845185" y="316089"/>
            <a:ext cx="10501630" cy="1635576"/>
          </a:xfrm>
          <a:prstGeom prst="rect">
            <a:avLst/>
          </a:prstGeom>
        </p:spPr>
        <p:txBody>
          <a:bodyPr vert="horz" wrap="square" lIns="0" tIns="11430" rIns="0" bIns="0" rtlCol="0">
            <a:spAutoFit/>
          </a:bodyPr>
          <a:lstStyle/>
          <a:p>
            <a:pPr marL="75565" marR="168910" algn="just">
              <a:lnSpc>
                <a:spcPct val="90000"/>
              </a:lnSpc>
              <a:spcBef>
                <a:spcPts val="1010"/>
              </a:spcBef>
              <a:tabLst>
                <a:tab pos="532765" algn="l"/>
                <a:tab pos="533400" algn="l"/>
              </a:tabLst>
            </a:pPr>
            <a:r>
              <a:rPr lang="en-IN" sz="2800" b="1" dirty="0">
                <a:latin typeface="Times New Roman"/>
                <a:cs typeface="Times New Roman"/>
              </a:rPr>
              <a:t>Wire Cutting of Specimen </a:t>
            </a:r>
          </a:p>
          <a:p>
            <a:pPr marL="75565" marR="168910" algn="just">
              <a:lnSpc>
                <a:spcPct val="90000"/>
              </a:lnSpc>
              <a:spcBef>
                <a:spcPts val="1010"/>
              </a:spcBef>
              <a:tabLst>
                <a:tab pos="532765" algn="l"/>
                <a:tab pos="533400" algn="l"/>
              </a:tabLst>
            </a:pPr>
            <a:r>
              <a:rPr lang="en-US" sz="2000" b="1" dirty="0">
                <a:latin typeface="Times New Roman"/>
                <a:cs typeface="Times New Roman"/>
              </a:rPr>
              <a:t> </a:t>
            </a:r>
            <a:r>
              <a:rPr lang="en-US" sz="2000" dirty="0">
                <a:effectLst/>
                <a:latin typeface="Times New Roman" panose="02020603050405020304" pitchFamily="18" charset="0"/>
                <a:ea typeface="Times New Roman" panose="02020603050405020304" pitchFamily="18" charset="0"/>
              </a:rPr>
              <a:t>To facilitate various tests on the processed composites, markings were made on the </a:t>
            </a:r>
            <a:r>
              <a:rPr lang="en-US" sz="2000" dirty="0" err="1">
                <a:effectLst/>
                <a:latin typeface="Times New Roman" panose="02020603050405020304" pitchFamily="18" charset="0"/>
                <a:ea typeface="Times New Roman" panose="02020603050405020304" pitchFamily="18" charset="0"/>
              </a:rPr>
              <a:t>FSPed</a:t>
            </a:r>
            <a:r>
              <a:rPr lang="en-US" sz="2000" dirty="0">
                <a:effectLst/>
                <a:latin typeface="Times New Roman" panose="02020603050405020304" pitchFamily="18" charset="0"/>
                <a:ea typeface="Times New Roman" panose="02020603050405020304" pitchFamily="18" charset="0"/>
              </a:rPr>
              <a:t> Plates. Utilizing the </a:t>
            </a:r>
            <a:r>
              <a:rPr lang="en-US" sz="2000" dirty="0">
                <a:solidFill>
                  <a:srgbClr val="000000"/>
                </a:solidFill>
                <a:effectLst/>
                <a:highlight>
                  <a:srgbClr val="FFFFFF"/>
                </a:highlight>
                <a:latin typeface="Times New Roman" panose="02020603050405020304" pitchFamily="18" charset="0"/>
                <a:ea typeface="Times New Roman" panose="02020603050405020304" pitchFamily="18" charset="0"/>
              </a:rPr>
              <a:t>Wire electrical discharge machining (WEDM)</a:t>
            </a:r>
            <a:r>
              <a:rPr lang="en-US" sz="2000" dirty="0">
                <a:effectLst/>
                <a:latin typeface="Times New Roman" panose="02020603050405020304" pitchFamily="18" charset="0"/>
                <a:ea typeface="Times New Roman" panose="02020603050405020304" pitchFamily="18" charset="0"/>
              </a:rPr>
              <a:t> method, different specimens were cut, as illustrated in the figure 8. WEDM uses a metallic wire to cut or shape a workpiece, often a conductive material, with a thin electrode wire that follows a precisely programmed path.</a:t>
            </a:r>
            <a:endParaRPr lang="en-US" sz="2400" b="1" dirty="0">
              <a:latin typeface="Times New Roman"/>
              <a:cs typeface="Times New Roman"/>
            </a:endParaRPr>
          </a:p>
        </p:txBody>
      </p:sp>
      <p:pic>
        <p:nvPicPr>
          <p:cNvPr id="2" name="Picture 1">
            <a:extLst>
              <a:ext uri="{FF2B5EF4-FFF2-40B4-BE49-F238E27FC236}">
                <a16:creationId xmlns:a16="http://schemas.microsoft.com/office/drawing/2014/main" id="{8BAF5D31-7D4E-BD06-534F-80B76D47B8E1}"/>
              </a:ext>
            </a:extLst>
          </p:cNvPr>
          <p:cNvPicPr>
            <a:picLocks noChangeAspect="1"/>
          </p:cNvPicPr>
          <p:nvPr/>
        </p:nvPicPr>
        <p:blipFill>
          <a:blip r:embed="rId2"/>
          <a:stretch>
            <a:fillRect/>
          </a:stretch>
        </p:blipFill>
        <p:spPr>
          <a:xfrm>
            <a:off x="1371600" y="2362200"/>
            <a:ext cx="3962400" cy="3460145"/>
          </a:xfrm>
          <a:prstGeom prst="rect">
            <a:avLst/>
          </a:prstGeom>
        </p:spPr>
      </p:pic>
      <p:pic>
        <p:nvPicPr>
          <p:cNvPr id="6" name="Picture 5">
            <a:extLst>
              <a:ext uri="{FF2B5EF4-FFF2-40B4-BE49-F238E27FC236}">
                <a16:creationId xmlns:a16="http://schemas.microsoft.com/office/drawing/2014/main" id="{F992F327-5D11-759D-C2B0-E371435945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2362200"/>
            <a:ext cx="4800600" cy="3318314"/>
          </a:xfrm>
          <a:prstGeom prst="rect">
            <a:avLst/>
          </a:prstGeom>
        </p:spPr>
      </p:pic>
      <p:sp>
        <p:nvSpPr>
          <p:cNvPr id="12" name="TextBox 11">
            <a:extLst>
              <a:ext uri="{FF2B5EF4-FFF2-40B4-BE49-F238E27FC236}">
                <a16:creationId xmlns:a16="http://schemas.microsoft.com/office/drawing/2014/main" id="{7EB7228D-57C4-D7AD-2EEA-C7A3BC5C2E0F}"/>
              </a:ext>
            </a:extLst>
          </p:cNvPr>
          <p:cNvSpPr txBox="1"/>
          <p:nvPr/>
        </p:nvSpPr>
        <p:spPr>
          <a:xfrm>
            <a:off x="1676400" y="6019800"/>
            <a:ext cx="89916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Figure 8: </a:t>
            </a:r>
            <a:r>
              <a:rPr lang="en-US" sz="2000" dirty="0">
                <a:latin typeface="Times New Roman" panose="02020603050405020304" pitchFamily="18" charset="0"/>
                <a:cs typeface="Times New Roman" panose="02020603050405020304" pitchFamily="18" charset="0"/>
              </a:rPr>
              <a:t>Wire electrical discharge machining (WEDM) and specimens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7177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C01FF01-1D59-EF35-43AC-64DA8F39DC84}"/>
                  </a:ext>
                </a:extLst>
              </p:cNvPr>
              <p:cNvSpPr txBox="1"/>
              <p:nvPr/>
            </p:nvSpPr>
            <p:spPr>
              <a:xfrm>
                <a:off x="904240" y="1027331"/>
                <a:ext cx="10439400" cy="6186309"/>
              </a:xfrm>
              <a:prstGeom prst="rect">
                <a:avLst/>
              </a:prstGeom>
              <a:noFill/>
            </p:spPr>
            <p:txBody>
              <a:bodyPr wrap="square" rtlCol="0">
                <a:spAutoFit/>
              </a:bodyPr>
              <a:lstStyle/>
              <a:p>
                <a:pPr algn="just"/>
                <a:r>
                  <a:rPr lang="en-US" b="0" i="0" dirty="0">
                    <a:solidFill>
                      <a:srgbClr val="0D0D0D"/>
                    </a:solidFill>
                    <a:effectLst/>
                    <a:latin typeface="Söhne"/>
                  </a:rPr>
                  <a:t>In this study, AZ91 Mg alloy composites were improved via Friction Stir Processing (FSP). Microstructural analysis revealed that high rotational and transverse speeds, along with specific compositions, enhanced microhardness. </a:t>
                </a:r>
                <a:r>
                  <a:rPr lang="en-US" b="0" i="0" dirty="0" err="1">
                    <a:solidFill>
                      <a:srgbClr val="0D0D0D"/>
                    </a:solidFill>
                    <a:effectLst/>
                    <a:latin typeface="Söhne"/>
                  </a:rPr>
                  <a:t>SiC</a:t>
                </a:r>
                <a:r>
                  <a:rPr lang="en-US" b="0" i="0" dirty="0">
                    <a:solidFill>
                      <a:srgbClr val="0D0D0D"/>
                    </a:solidFill>
                    <a:effectLst/>
                    <a:latin typeface="Söhne"/>
                  </a:rPr>
                  <a:t>, </a:t>
                </a:r>
                <a14:m>
                  <m:oMath xmlns:m="http://schemas.openxmlformats.org/officeDocument/2006/math">
                    <m:sSub>
                      <m:sSubPr>
                        <m:ctrlPr>
                          <a:rPr lang="en-US" b="0" i="1" smtClean="0">
                            <a:solidFill>
                              <a:srgbClr val="0D0D0D"/>
                            </a:solidFill>
                            <a:effectLst/>
                            <a:latin typeface="Cambria Math" panose="02040503050406030204" pitchFamily="18" charset="0"/>
                          </a:rPr>
                        </m:ctrlPr>
                      </m:sSubPr>
                      <m:e>
                        <m:r>
                          <m:rPr>
                            <m:sty m:val="p"/>
                          </m:rPr>
                          <a:rPr lang="en-IN" b="0" i="0" smtClean="0">
                            <a:solidFill>
                              <a:srgbClr val="0D0D0D"/>
                            </a:solidFill>
                            <a:effectLst/>
                            <a:latin typeface="Cambria Math" panose="02040503050406030204" pitchFamily="18" charset="0"/>
                          </a:rPr>
                          <m:t>Al</m:t>
                        </m:r>
                      </m:e>
                      <m:sub>
                        <m:r>
                          <a:rPr lang="en-IN" b="0" i="0" smtClean="0">
                            <a:solidFill>
                              <a:srgbClr val="0D0D0D"/>
                            </a:solidFill>
                            <a:effectLst/>
                            <a:latin typeface="Cambria Math" panose="02040503050406030204" pitchFamily="18" charset="0"/>
                          </a:rPr>
                          <m:t>2</m:t>
                        </m:r>
                      </m:sub>
                    </m:sSub>
                    <m:sSub>
                      <m:sSubPr>
                        <m:ctrlPr>
                          <a:rPr lang="en-US" i="1">
                            <a:solidFill>
                              <a:srgbClr val="0D0D0D"/>
                            </a:solidFill>
                            <a:latin typeface="Cambria Math" panose="02040503050406030204" pitchFamily="18" charset="0"/>
                          </a:rPr>
                        </m:ctrlPr>
                      </m:sSubPr>
                      <m:e>
                        <m:r>
                          <m:rPr>
                            <m:sty m:val="p"/>
                          </m:rPr>
                          <a:rPr lang="en-IN" b="0" i="0" smtClean="0">
                            <a:solidFill>
                              <a:srgbClr val="0D0D0D"/>
                            </a:solidFill>
                            <a:latin typeface="Cambria Math" panose="02040503050406030204" pitchFamily="18" charset="0"/>
                          </a:rPr>
                          <m:t>O</m:t>
                        </m:r>
                      </m:e>
                      <m:sub>
                        <m:r>
                          <a:rPr lang="en-IN" b="0" i="0" smtClean="0">
                            <a:solidFill>
                              <a:srgbClr val="0D0D0D"/>
                            </a:solidFill>
                            <a:latin typeface="Cambria Math" panose="02040503050406030204" pitchFamily="18" charset="0"/>
                          </a:rPr>
                          <m:t>3</m:t>
                        </m:r>
                      </m:sub>
                    </m:sSub>
                  </m:oMath>
                </a14:m>
                <a:r>
                  <a:rPr lang="en-US" b="0" i="0" dirty="0">
                    <a:solidFill>
                      <a:srgbClr val="0D0D0D"/>
                    </a:solidFill>
                    <a:effectLst/>
                    <a:latin typeface="Söhne"/>
                  </a:rPr>
                  <a:t>, and </a:t>
                </a:r>
                <a:r>
                  <a:rPr lang="en-US" b="0" i="0" dirty="0" err="1">
                    <a:solidFill>
                      <a:srgbClr val="0D0D0D"/>
                    </a:solidFill>
                    <a:effectLst/>
                    <a:latin typeface="Söhne"/>
                  </a:rPr>
                  <a:t>Gn</a:t>
                </a:r>
                <a:r>
                  <a:rPr lang="en-US" b="0" i="0" dirty="0">
                    <a:solidFill>
                      <a:srgbClr val="0D0D0D"/>
                    </a:solidFill>
                    <a:effectLst/>
                    <a:latin typeface="Söhne"/>
                  </a:rPr>
                  <a:t> nanoparticles hindered grain development, resulting in small, equiaxed granules. Micrographs showed coarse grains with marked </a:t>
                </a:r>
                <a:r>
                  <a:rPr lang="en-US" b="0" i="0" dirty="0" err="1">
                    <a:solidFill>
                      <a:srgbClr val="0D0D0D"/>
                    </a:solidFill>
                    <a:effectLst/>
                    <a:latin typeface="Söhne"/>
                  </a:rPr>
                  <a:t>Gn</a:t>
                </a:r>
                <a:r>
                  <a:rPr lang="en-US" b="0" i="0" dirty="0">
                    <a:solidFill>
                      <a:srgbClr val="0D0D0D"/>
                    </a:solidFill>
                    <a:effectLst/>
                    <a:latin typeface="Söhne"/>
                  </a:rPr>
                  <a:t> particles at lower transverse speeds, while refined grains were observed at higher speeds due to dynamic recrystallization. Furthermore, higher transverse speeds and increased particle percentages contributed to a more uniform microstructure. Overall, optimizing FSP parameters and compositions is crucial for enhancing mechanical properties and surface characteristics in AZ91 alloy composites.</a:t>
                </a:r>
              </a:p>
              <a:p>
                <a:pPr algn="just"/>
                <a:r>
                  <a:rPr lang="en-IN" sz="2000" b="1" i="0" u="none" strike="noStrike" baseline="0" dirty="0">
                    <a:solidFill>
                      <a:srgbClr val="000000"/>
                    </a:solidFill>
                    <a:latin typeface="Times New Roman" panose="02020603050405020304" pitchFamily="18" charset="0"/>
                    <a:cs typeface="Times New Roman" panose="02020603050405020304" pitchFamily="18" charset="0"/>
                  </a:rPr>
                  <a:t>Observations from Micrographs: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The micrographs reveal large strained/marked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Gn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particles in the second sample, indicating stretching due to a transverse speed of 50 mm/min and the formation of coarse grains. </a:t>
                </a:r>
                <a:endParaRPr lang="en-IN" sz="1800" b="0" i="0" u="none" strike="noStrike" baseline="0" dirty="0">
                  <a:solidFill>
                    <a:srgbClr val="000000"/>
                  </a:solidFill>
                  <a:latin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Because of the higher strain and pinning effect, the presence of </a:t>
                </a:r>
                <a:r>
                  <a:rPr lang="en-US" sz="1800" b="0" i="0" u="none" strike="noStrike" baseline="0" dirty="0" err="1">
                    <a:solidFill>
                      <a:srgbClr val="000000"/>
                    </a:solidFill>
                    <a:latin typeface="Times New Roman" panose="02020603050405020304" pitchFamily="18" charset="0"/>
                  </a:rPr>
                  <a:t>SiC</a:t>
                </a:r>
                <a:r>
                  <a:rPr lang="en-US" sz="1800" b="0" i="0" u="none" strike="noStrike" baseline="0" dirty="0">
                    <a:solidFill>
                      <a:srgbClr val="000000"/>
                    </a:solidFill>
                    <a:latin typeface="Times New Roman" panose="02020603050405020304" pitchFamily="18" charset="0"/>
                  </a:rPr>
                  <a:t>, </a:t>
                </a:r>
                <a14:m>
                  <m:oMath xmlns:m="http://schemas.openxmlformats.org/officeDocument/2006/math">
                    <m:sSub>
                      <m:sSubPr>
                        <m:ctrlPr>
                          <a:rPr lang="en-US" b="0" i="1" smtClean="0">
                            <a:solidFill>
                              <a:srgbClr val="0D0D0D"/>
                            </a:solidFill>
                            <a:effectLst/>
                            <a:latin typeface="Cambria Math" panose="02040503050406030204" pitchFamily="18" charset="0"/>
                          </a:rPr>
                        </m:ctrlPr>
                      </m:sSubPr>
                      <m:e>
                        <m:r>
                          <m:rPr>
                            <m:sty m:val="p"/>
                          </m:rPr>
                          <a:rPr lang="en-IN" b="0" i="0" smtClean="0">
                            <a:solidFill>
                              <a:srgbClr val="0D0D0D"/>
                            </a:solidFill>
                            <a:effectLst/>
                            <a:latin typeface="Cambria Math" panose="02040503050406030204" pitchFamily="18" charset="0"/>
                          </a:rPr>
                          <m:t>Al</m:t>
                        </m:r>
                      </m:e>
                      <m:sub>
                        <m:r>
                          <a:rPr lang="en-IN" b="0" i="0" smtClean="0">
                            <a:solidFill>
                              <a:srgbClr val="0D0D0D"/>
                            </a:solidFill>
                            <a:effectLst/>
                            <a:latin typeface="Cambria Math" panose="02040503050406030204" pitchFamily="18" charset="0"/>
                          </a:rPr>
                          <m:t>2</m:t>
                        </m:r>
                      </m:sub>
                    </m:sSub>
                    <m:sSub>
                      <m:sSubPr>
                        <m:ctrlPr>
                          <a:rPr lang="en-US" i="1">
                            <a:solidFill>
                              <a:srgbClr val="0D0D0D"/>
                            </a:solidFill>
                            <a:latin typeface="Cambria Math" panose="02040503050406030204" pitchFamily="18" charset="0"/>
                          </a:rPr>
                        </m:ctrlPr>
                      </m:sSubPr>
                      <m:e>
                        <m:r>
                          <m:rPr>
                            <m:sty m:val="p"/>
                          </m:rPr>
                          <a:rPr lang="en-IN" b="0" i="0" smtClean="0">
                            <a:solidFill>
                              <a:srgbClr val="0D0D0D"/>
                            </a:solidFill>
                            <a:latin typeface="Cambria Math" panose="02040503050406030204" pitchFamily="18" charset="0"/>
                          </a:rPr>
                          <m:t>O</m:t>
                        </m:r>
                      </m:e>
                      <m:sub>
                        <m:r>
                          <a:rPr lang="en-IN" b="0" i="0" smtClean="0">
                            <a:solidFill>
                              <a:srgbClr val="0D0D0D"/>
                            </a:solidFill>
                            <a:latin typeface="Cambria Math" panose="02040503050406030204" pitchFamily="18" charset="0"/>
                          </a:rPr>
                          <m:t>3</m:t>
                        </m:r>
                      </m:sub>
                    </m:sSub>
                  </m:oMath>
                </a14:m>
                <a:r>
                  <a:rPr lang="en-US" sz="1800" b="0" i="0" u="none" strike="noStrike" baseline="0" dirty="0">
                    <a:solidFill>
                      <a:srgbClr val="000000"/>
                    </a:solidFill>
                    <a:latin typeface="Times New Roman" panose="02020603050405020304" pitchFamily="18" charset="0"/>
                  </a:rPr>
                  <a:t>, and </a:t>
                </a:r>
                <a:r>
                  <a:rPr lang="en-US" sz="1800" b="0" i="0" u="none" strike="noStrike" baseline="0" dirty="0" err="1">
                    <a:solidFill>
                      <a:srgbClr val="000000"/>
                    </a:solidFill>
                    <a:latin typeface="Times New Roman" panose="02020603050405020304" pitchFamily="18" charset="0"/>
                  </a:rPr>
                  <a:t>Gn</a:t>
                </a:r>
                <a:r>
                  <a:rPr lang="en-US" sz="1800" b="0" i="0" u="none" strike="noStrike" baseline="0" dirty="0">
                    <a:solidFill>
                      <a:srgbClr val="000000"/>
                    </a:solidFill>
                    <a:latin typeface="Times New Roman" panose="02020603050405020304" pitchFamily="18" charset="0"/>
                  </a:rPr>
                  <a:t> particles hinders grain development during recrystallization. Small, equiaxed granules characterize the resulting microstructure.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High rotational speed (1400 rpm) and transverse speed (63 mm/min) coupled with the third composition led to the formation of a microstructure with the highest microhardness. </a:t>
                </a: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The application of high transverse seed and high transverse speed induces severe plastic deformation, leading to dynamic recrystallization, and reducing grain size significantly</a:t>
                </a:r>
                <a:r>
                  <a:rPr lang="en-US" sz="1800" b="0" i="0" u="none" strike="noStrike" baseline="0" dirty="0">
                    <a:solidFill>
                      <a:srgbClr val="000000"/>
                    </a:solidFill>
                    <a:latin typeface="Calibri" panose="020F0502020204030204" pitchFamily="34" charset="0"/>
                  </a:rPr>
                  <a:t>. </a:t>
                </a:r>
                <a:endParaRPr lang="en-US" sz="1800" b="0" i="0" u="none" strike="noStrike" baseline="0" dirty="0">
                  <a:solidFill>
                    <a:srgbClr val="000000"/>
                  </a:solidFill>
                  <a:latin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In contrast, the fourth sample's micrographs show refined grains and a uniform distribution of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SiC</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smtClean="0">
                            <a:solidFill>
                              <a:srgbClr val="0D0D0D"/>
                            </a:solidFill>
                            <a:effectLst/>
                            <a:latin typeface="Cambria Math" panose="02040503050406030204" pitchFamily="18" charset="0"/>
                          </a:rPr>
                        </m:ctrlPr>
                      </m:sSubPr>
                      <m:e>
                        <m:r>
                          <m:rPr>
                            <m:sty m:val="p"/>
                          </m:rPr>
                          <a:rPr lang="en-IN" b="0" i="0" smtClean="0">
                            <a:solidFill>
                              <a:srgbClr val="0D0D0D"/>
                            </a:solidFill>
                            <a:effectLst/>
                            <a:latin typeface="Cambria Math" panose="02040503050406030204" pitchFamily="18" charset="0"/>
                          </a:rPr>
                          <m:t>Al</m:t>
                        </m:r>
                      </m:e>
                      <m:sub>
                        <m:r>
                          <a:rPr lang="en-IN" b="0" i="0" smtClean="0">
                            <a:solidFill>
                              <a:srgbClr val="0D0D0D"/>
                            </a:solidFill>
                            <a:effectLst/>
                            <a:latin typeface="Cambria Math" panose="02040503050406030204" pitchFamily="18" charset="0"/>
                          </a:rPr>
                          <m:t>2</m:t>
                        </m:r>
                      </m:sub>
                    </m:sSub>
                    <m:sSub>
                      <m:sSubPr>
                        <m:ctrlPr>
                          <a:rPr lang="en-US" i="1">
                            <a:solidFill>
                              <a:srgbClr val="0D0D0D"/>
                            </a:solidFill>
                            <a:latin typeface="Cambria Math" panose="02040503050406030204" pitchFamily="18" charset="0"/>
                          </a:rPr>
                        </m:ctrlPr>
                      </m:sSubPr>
                      <m:e>
                        <m:r>
                          <m:rPr>
                            <m:sty m:val="p"/>
                          </m:rPr>
                          <a:rPr lang="en-IN" b="0" i="0" smtClean="0">
                            <a:solidFill>
                              <a:srgbClr val="0D0D0D"/>
                            </a:solidFill>
                            <a:latin typeface="Cambria Math" panose="02040503050406030204" pitchFamily="18" charset="0"/>
                          </a:rPr>
                          <m:t>O</m:t>
                        </m:r>
                      </m:e>
                      <m:sub>
                        <m:r>
                          <a:rPr lang="en-IN" b="0" i="0" smtClean="0">
                            <a:solidFill>
                              <a:srgbClr val="0D0D0D"/>
                            </a:solidFill>
                            <a:latin typeface="Cambria Math" panose="02040503050406030204" pitchFamily="18" charset="0"/>
                          </a:rPr>
                          <m:t>3</m:t>
                        </m:r>
                      </m:sub>
                    </m:sSub>
                  </m:oMath>
                </a14:m>
                <a:r>
                  <a:rPr lang="en-US" sz="1800" b="0" i="0" u="none" strike="noStrike" baseline="0" dirty="0">
                    <a:solidFill>
                      <a:srgbClr val="000000"/>
                    </a:solidFill>
                    <a:latin typeface="Times New Roman" panose="02020603050405020304" pitchFamily="18" charset="0"/>
                    <a:cs typeface="Times New Roman" panose="02020603050405020304" pitchFamily="18" charset="0"/>
                  </a:rPr>
                  <a:t>, and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Gn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particles as a result of dynamic recrystallization induced by increased heat creation from a rotating speed of 1400 rpm. </a:t>
                </a:r>
              </a:p>
              <a:p>
                <a:pPr algn="just"/>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algn="just"/>
                <a:endParaRPr lang="en-IN" dirty="0"/>
              </a:p>
            </p:txBody>
          </p:sp>
        </mc:Choice>
        <mc:Fallback>
          <p:sp>
            <p:nvSpPr>
              <p:cNvPr id="2" name="TextBox 1">
                <a:extLst>
                  <a:ext uri="{FF2B5EF4-FFF2-40B4-BE49-F238E27FC236}">
                    <a16:creationId xmlns:a16="http://schemas.microsoft.com/office/drawing/2014/main" id="{9C01FF01-1D59-EF35-43AC-64DA8F39DC84}"/>
                  </a:ext>
                </a:extLst>
              </p:cNvPr>
              <p:cNvSpPr txBox="1">
                <a:spLocks noRot="1" noChangeAspect="1" noMove="1" noResize="1" noEditPoints="1" noAdjustHandles="1" noChangeArrowheads="1" noChangeShapeType="1" noTextEdit="1"/>
              </p:cNvSpPr>
              <p:nvPr/>
            </p:nvSpPr>
            <p:spPr>
              <a:xfrm>
                <a:off x="904240" y="1027331"/>
                <a:ext cx="10439400" cy="6186309"/>
              </a:xfrm>
              <a:prstGeom prst="rect">
                <a:avLst/>
              </a:prstGeom>
              <a:blipFill>
                <a:blip r:embed="rId2"/>
                <a:stretch>
                  <a:fillRect l="-584" t="-592" r="-467"/>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8FDD24D0-E6E6-B1CD-9963-4025C40162B5}"/>
              </a:ext>
            </a:extLst>
          </p:cNvPr>
          <p:cNvSpPr txBox="1"/>
          <p:nvPr/>
        </p:nvSpPr>
        <p:spPr>
          <a:xfrm>
            <a:off x="914400" y="381000"/>
            <a:ext cx="6400800"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RESULTS AND DISCUSSION</a:t>
            </a:r>
          </a:p>
        </p:txBody>
      </p:sp>
    </p:spTree>
    <p:extLst>
      <p:ext uri="{BB962C8B-B14F-4D97-AF65-F5344CB8AC3E}">
        <p14:creationId xmlns:p14="http://schemas.microsoft.com/office/powerpoint/2010/main" val="204489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82727-6295-6786-82B1-F7495B5931CB}"/>
              </a:ext>
            </a:extLst>
          </p:cNvPr>
          <p:cNvPicPr>
            <a:picLocks noChangeAspect="1"/>
          </p:cNvPicPr>
          <p:nvPr/>
        </p:nvPicPr>
        <p:blipFill>
          <a:blip r:embed="rId2"/>
          <a:stretch>
            <a:fillRect/>
          </a:stretch>
        </p:blipFill>
        <p:spPr>
          <a:xfrm>
            <a:off x="3124200" y="0"/>
            <a:ext cx="5943600" cy="5943600"/>
          </a:xfrm>
          <a:prstGeom prst="rect">
            <a:avLst/>
          </a:prstGeom>
        </p:spPr>
      </p:pic>
      <p:sp>
        <p:nvSpPr>
          <p:cNvPr id="5" name="TextBox 4">
            <a:extLst>
              <a:ext uri="{FF2B5EF4-FFF2-40B4-BE49-F238E27FC236}">
                <a16:creationId xmlns:a16="http://schemas.microsoft.com/office/drawing/2014/main" id="{71A54D3A-A65F-96E6-5CC0-23F068A0A297}"/>
              </a:ext>
            </a:extLst>
          </p:cNvPr>
          <p:cNvSpPr txBox="1"/>
          <p:nvPr/>
        </p:nvSpPr>
        <p:spPr>
          <a:xfrm>
            <a:off x="3048000" y="5943600"/>
            <a:ext cx="6096000" cy="369332"/>
          </a:xfrm>
          <a:prstGeom prst="rect">
            <a:avLst/>
          </a:prstGeom>
          <a:noFill/>
        </p:spPr>
        <p:txBody>
          <a:bodyPr wrap="square">
            <a:spAutoFit/>
          </a:bodyPr>
          <a:lstStyle/>
          <a:p>
            <a:pPr algn="ctr"/>
            <a:r>
              <a:rPr lang="en-US" sz="1800" b="1" i="0" u="none" strike="noStrike" baseline="0" dirty="0">
                <a:solidFill>
                  <a:srgbClr val="000000"/>
                </a:solidFill>
                <a:latin typeface="Times New Roman" panose="02020603050405020304" pitchFamily="18" charset="0"/>
              </a:rPr>
              <a:t>Figure </a:t>
            </a:r>
            <a:r>
              <a:rPr lang="en-US" b="1" dirty="0">
                <a:solidFill>
                  <a:srgbClr val="000000"/>
                </a:solidFill>
                <a:latin typeface="Times New Roman" panose="02020603050405020304" pitchFamily="18" charset="0"/>
              </a:rPr>
              <a:t>9</a:t>
            </a:r>
            <a:r>
              <a:rPr lang="en-US" sz="1800" b="0" i="0" u="none" strike="noStrike" baseline="0" dirty="0">
                <a:solidFill>
                  <a:srgbClr val="000000"/>
                </a:solidFill>
                <a:latin typeface="Times New Roman" panose="02020603050405020304" pitchFamily="18" charset="0"/>
              </a:rPr>
              <a:t>: Micrographs of </a:t>
            </a:r>
            <a:r>
              <a:rPr lang="en-US" sz="1800" b="0" i="0" u="none" strike="noStrike" baseline="0" dirty="0" err="1">
                <a:solidFill>
                  <a:srgbClr val="000000"/>
                </a:solidFill>
                <a:latin typeface="Times New Roman" panose="02020603050405020304" pitchFamily="18" charset="0"/>
              </a:rPr>
              <a:t>FSPed</a:t>
            </a:r>
            <a:r>
              <a:rPr lang="en-US" sz="1800" b="0" i="0" u="none" strike="noStrike" baseline="0" dirty="0">
                <a:solidFill>
                  <a:srgbClr val="000000"/>
                </a:solidFill>
                <a:latin typeface="Times New Roman" panose="02020603050405020304" pitchFamily="18" charset="0"/>
              </a:rPr>
              <a:t> composite specimens </a:t>
            </a:r>
            <a:endParaRPr lang="en-IN" dirty="0"/>
          </a:p>
        </p:txBody>
      </p:sp>
    </p:spTree>
    <p:extLst>
      <p:ext uri="{BB962C8B-B14F-4D97-AF65-F5344CB8AC3E}">
        <p14:creationId xmlns:p14="http://schemas.microsoft.com/office/powerpoint/2010/main" val="2232972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874A08E-F2B0-CBE5-CEAE-2A55ACA874D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1DBA5D4-D51B-4F40-CD65-40383954DC03}"/>
              </a:ext>
            </a:extLst>
          </p:cNvPr>
          <p:cNvSpPr txBox="1"/>
          <p:nvPr/>
        </p:nvSpPr>
        <p:spPr>
          <a:xfrm>
            <a:off x="571500" y="392617"/>
            <a:ext cx="11201400" cy="2062103"/>
          </a:xfrm>
          <a:prstGeom prst="rect">
            <a:avLst/>
          </a:prstGeom>
          <a:noFill/>
        </p:spPr>
        <p:txBody>
          <a:bodyPr wrap="square">
            <a:spAutoFit/>
          </a:bodyPr>
          <a:lstStyle/>
          <a:p>
            <a:pPr algn="just"/>
            <a:r>
              <a:rPr lang="en-IN" sz="2000" b="1" dirty="0">
                <a:latin typeface="Times New Roman" panose="02020603050405020304" pitchFamily="18" charset="0"/>
                <a:cs typeface="Times New Roman" panose="02020603050405020304" pitchFamily="18" charset="0"/>
              </a:rPr>
              <a:t>Hardness Test:</a:t>
            </a:r>
            <a:endParaRPr lang="en-US" sz="2000" dirty="0">
              <a:latin typeface="Times New Roman" panose="02020603050405020304" pitchFamily="18" charset="0"/>
              <a:cs typeface="Times New Roman" panose="02020603050405020304" pitchFamily="18" charset="0"/>
            </a:endParaRPr>
          </a:p>
          <a:p>
            <a:pPr algn="just"/>
            <a:r>
              <a:rPr lang="en-US" b="0" i="0" dirty="0">
                <a:solidFill>
                  <a:srgbClr val="0D0D0D"/>
                </a:solidFill>
                <a:effectLst/>
                <a:latin typeface="Times New Roman" panose="02020603050405020304" pitchFamily="18" charset="0"/>
                <a:cs typeface="Times New Roman" panose="02020603050405020304" pitchFamily="18" charset="0"/>
              </a:rPr>
              <a:t>The Brinell Hardness Testing Machine is utilized to assess the hardness of Friction Stir Processed Magnesium alloy. Initially, a 5 mm diameter ball indenter is attached, and the workpiece is securely placed on the testing bench. With the lever at position "A" and the dial gauge indicating specific readings, a 250 </a:t>
            </a:r>
            <a:r>
              <a:rPr lang="en-US" b="0" i="0" dirty="0" err="1">
                <a:solidFill>
                  <a:srgbClr val="0D0D0D"/>
                </a:solidFill>
                <a:effectLst/>
                <a:latin typeface="Times New Roman" panose="02020603050405020304" pitchFamily="18" charset="0"/>
                <a:cs typeface="Times New Roman" panose="02020603050405020304" pitchFamily="18" charset="0"/>
              </a:rPr>
              <a:t>kgf</a:t>
            </a:r>
            <a:r>
              <a:rPr lang="en-US" b="0" i="0" dirty="0">
                <a:solidFill>
                  <a:srgbClr val="0D0D0D"/>
                </a:solidFill>
                <a:effectLst/>
                <a:latin typeface="Times New Roman" panose="02020603050405020304" pitchFamily="18" charset="0"/>
                <a:cs typeface="Times New Roman" panose="02020603050405020304" pitchFamily="18" charset="0"/>
              </a:rPr>
              <a:t> load is steadily applied by rotating the hand wheel clockwise. After stabilization, the lever is gently returned to position "A," leaving only the initial load engaged. The specimen is then moved, and the impression diameter ("d") is measured using a Brinell microscope for consistent results</a:t>
            </a: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63677DC9-79A7-C705-A076-3CB3A71A8F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889247" y="2454720"/>
            <a:ext cx="3711953" cy="3771715"/>
          </a:xfrm>
          <a:prstGeom prst="rect">
            <a:avLst/>
          </a:prstGeom>
          <a:noFill/>
          <a:ln>
            <a:noFill/>
          </a:ln>
        </p:spPr>
      </p:pic>
      <p:pic>
        <p:nvPicPr>
          <p:cNvPr id="13" name="Picture 12">
            <a:extLst>
              <a:ext uri="{FF2B5EF4-FFF2-40B4-BE49-F238E27FC236}">
                <a16:creationId xmlns:a16="http://schemas.microsoft.com/office/drawing/2014/main" id="{2615562E-50F1-DD23-511B-DA518FAE6F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286000" y="2444986"/>
            <a:ext cx="3581400" cy="3785059"/>
          </a:xfrm>
          <a:prstGeom prst="rect">
            <a:avLst/>
          </a:prstGeom>
          <a:noFill/>
          <a:ln>
            <a:noFill/>
          </a:ln>
        </p:spPr>
      </p:pic>
      <p:sp>
        <p:nvSpPr>
          <p:cNvPr id="15" name="TextBox 14">
            <a:extLst>
              <a:ext uri="{FF2B5EF4-FFF2-40B4-BE49-F238E27FC236}">
                <a16:creationId xmlns:a16="http://schemas.microsoft.com/office/drawing/2014/main" id="{EC5C3393-6C71-4475-C32B-505C880C82C9}"/>
              </a:ext>
            </a:extLst>
          </p:cNvPr>
          <p:cNvSpPr txBox="1"/>
          <p:nvPr/>
        </p:nvSpPr>
        <p:spPr>
          <a:xfrm>
            <a:off x="1143000" y="6174718"/>
            <a:ext cx="9067800" cy="400110"/>
          </a:xfrm>
          <a:prstGeom prst="rect">
            <a:avLst/>
          </a:prstGeom>
          <a:noFill/>
        </p:spPr>
        <p:txBody>
          <a:bodyPr wrap="square">
            <a:spAutoFit/>
          </a:bodyPr>
          <a:lstStyle/>
          <a:p>
            <a:pPr marL="1260475" marR="1331595" algn="ctr">
              <a:spcBef>
                <a:spcPts val="1200"/>
              </a:spcBef>
              <a:spcAft>
                <a:spcPts val="0"/>
              </a:spcAft>
            </a:pPr>
            <a:r>
              <a:rPr lang="en-US" sz="2000" dirty="0">
                <a:effectLst/>
                <a:latin typeface="Times New Roman" panose="02020603050405020304" pitchFamily="18" charset="0"/>
                <a:ea typeface="Times New Roman" panose="02020603050405020304" pitchFamily="18" charset="0"/>
              </a:rPr>
              <a:t>Figure 10: Brinell Hardness Testing Machine and Microscope</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1369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28134" y="281686"/>
            <a:ext cx="2938780" cy="565539"/>
          </a:xfrm>
          <a:prstGeom prst="rect">
            <a:avLst/>
          </a:prstGeom>
        </p:spPr>
        <p:txBody>
          <a:bodyPr vert="horz" wrap="square" lIns="0" tIns="11430" rIns="0" bIns="0" rtlCol="0">
            <a:spAutoFit/>
          </a:bodyPr>
          <a:lstStyle/>
          <a:p>
            <a:pPr marL="12700">
              <a:lnSpc>
                <a:spcPct val="100000"/>
              </a:lnSpc>
              <a:spcBef>
                <a:spcPts val="90"/>
              </a:spcBef>
            </a:pPr>
            <a:r>
              <a:rPr spc="-10" dirty="0">
                <a:latin typeface="Times New Roman" panose="02020603050405020304" pitchFamily="18" charset="0"/>
                <a:cs typeface="Times New Roman" panose="02020603050405020304" pitchFamily="18" charset="0"/>
              </a:rPr>
              <a:t>ABSTRACT</a:t>
            </a:r>
          </a:p>
        </p:txBody>
      </p:sp>
      <mc:AlternateContent xmlns:mc="http://schemas.openxmlformats.org/markup-compatibility/2006">
        <mc:Choice xmlns:a14="http://schemas.microsoft.com/office/drawing/2010/main" Requires="a14">
          <p:sp>
            <p:nvSpPr>
              <p:cNvPr id="3" name="object 3"/>
              <p:cNvSpPr txBox="1"/>
              <p:nvPr/>
            </p:nvSpPr>
            <p:spPr>
              <a:xfrm>
                <a:off x="917244" y="1367993"/>
                <a:ext cx="10364470" cy="4723088"/>
              </a:xfrm>
              <a:prstGeom prst="rect">
                <a:avLst/>
              </a:prstGeom>
            </p:spPr>
            <p:txBody>
              <a:bodyPr vert="horz" wrap="square" lIns="0" tIns="13970" rIns="0" bIns="0" rtlCol="0">
                <a:spAutoFit/>
              </a:bodyPr>
              <a:lstStyle/>
              <a:p>
                <a:pPr marL="12700" marR="5080" algn="just">
                  <a:lnSpc>
                    <a:spcPct val="100000"/>
                  </a:lnSpc>
                  <a:spcBef>
                    <a:spcPts val="110"/>
                  </a:spcBef>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The study investigates the application of friction stir processing (FSP), an innovative method derived from friction stir welding, to enhance the properties of AZ91 magnesium alloy composites by incorporating Silicon Carbide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SiC</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Aluminium Oxide (</a:t>
                </a:r>
                <a14:m>
                  <m:oMath xmlns:m="http://schemas.openxmlformats.org/officeDocument/2006/math">
                    <m:sSub>
                      <m:sSubPr>
                        <m:ctrlPr>
                          <a:rPr lang="en-US" b="0" i="1" smtClean="0">
                            <a:solidFill>
                              <a:srgbClr val="0D0D0D"/>
                            </a:solidFill>
                            <a:effectLst/>
                            <a:latin typeface="Cambria Math" panose="02040503050406030204" pitchFamily="18" charset="0"/>
                          </a:rPr>
                        </m:ctrlPr>
                      </m:sSubPr>
                      <m:e>
                        <m:r>
                          <m:rPr>
                            <m:sty m:val="p"/>
                          </m:rPr>
                          <a:rPr lang="en-IN" b="0" i="0" smtClean="0">
                            <a:solidFill>
                              <a:srgbClr val="0D0D0D"/>
                            </a:solidFill>
                            <a:effectLst/>
                            <a:latin typeface="Cambria Math" panose="02040503050406030204" pitchFamily="18" charset="0"/>
                          </a:rPr>
                          <m:t>Al</m:t>
                        </m:r>
                      </m:e>
                      <m:sub>
                        <m:r>
                          <a:rPr lang="en-IN" b="0" i="0" smtClean="0">
                            <a:solidFill>
                              <a:srgbClr val="0D0D0D"/>
                            </a:solidFill>
                            <a:effectLst/>
                            <a:latin typeface="Cambria Math" panose="02040503050406030204" pitchFamily="18" charset="0"/>
                          </a:rPr>
                          <m:t>2</m:t>
                        </m:r>
                      </m:sub>
                    </m:sSub>
                    <m:sSub>
                      <m:sSubPr>
                        <m:ctrlPr>
                          <a:rPr lang="en-US" i="1">
                            <a:solidFill>
                              <a:srgbClr val="0D0D0D"/>
                            </a:solidFill>
                            <a:latin typeface="Cambria Math" panose="02040503050406030204" pitchFamily="18" charset="0"/>
                          </a:rPr>
                        </m:ctrlPr>
                      </m:sSubPr>
                      <m:e>
                        <m:r>
                          <m:rPr>
                            <m:sty m:val="p"/>
                          </m:rPr>
                          <a:rPr lang="en-IN" b="0" i="0" smtClean="0">
                            <a:solidFill>
                              <a:srgbClr val="0D0D0D"/>
                            </a:solidFill>
                            <a:latin typeface="Cambria Math" panose="02040503050406030204" pitchFamily="18" charset="0"/>
                          </a:rPr>
                          <m:t>O</m:t>
                        </m:r>
                      </m:e>
                      <m:sub>
                        <m:r>
                          <a:rPr lang="en-IN" b="0" i="0" smtClean="0">
                            <a:solidFill>
                              <a:srgbClr val="0D0D0D"/>
                            </a:solidFill>
                            <a:latin typeface="Cambria Math" panose="02040503050406030204" pitchFamily="18" charset="0"/>
                          </a:rPr>
                          <m:t>3</m:t>
                        </m:r>
                      </m:sub>
                    </m:sSub>
                  </m:oMath>
                </a14:m>
                <a:r>
                  <a:rPr lang="en-US" sz="1800" b="0" i="0" u="none" strike="noStrike" baseline="0" dirty="0">
                    <a:solidFill>
                      <a:srgbClr val="000000"/>
                    </a:solidFill>
                    <a:latin typeface="Times New Roman" panose="02020603050405020304" pitchFamily="18" charset="0"/>
                    <a:cs typeface="Times New Roman" panose="02020603050405020304" pitchFamily="18" charset="0"/>
                  </a:rPr>
                  <a:t>), and Graphene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Gn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nanoparticles. Despite the widespread use of FSW and FSP in solid-state welding for magnesium and its alloys, a knowledge gap exists regarding the correlation between FSP parameters and the resulting material properties. This research addresses this gap by examining various FSP parameters, including tool rotational speeds (560, 900, 1400 rpm) and tool transverse speeds (25, 50, 63 mm/min), and their impact on the properties of Magnesium AZ91 alloy composites with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SiC</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rgbClr val="0D0D0D"/>
                            </a:solidFill>
                            <a:latin typeface="Cambria Math" panose="02040503050406030204" pitchFamily="18" charset="0"/>
                          </a:rPr>
                        </m:ctrlPr>
                      </m:sSubPr>
                      <m:e>
                        <m:r>
                          <m:rPr>
                            <m:sty m:val="p"/>
                          </m:rPr>
                          <a:rPr lang="en-IN">
                            <a:solidFill>
                              <a:srgbClr val="0D0D0D"/>
                            </a:solidFill>
                            <a:latin typeface="Cambria Math" panose="02040503050406030204" pitchFamily="18" charset="0"/>
                          </a:rPr>
                          <m:t>Al</m:t>
                        </m:r>
                      </m:e>
                      <m:sub>
                        <m:r>
                          <a:rPr lang="en-IN">
                            <a:solidFill>
                              <a:srgbClr val="0D0D0D"/>
                            </a:solidFill>
                            <a:latin typeface="Cambria Math" panose="02040503050406030204" pitchFamily="18" charset="0"/>
                          </a:rPr>
                          <m:t>2</m:t>
                        </m:r>
                      </m:sub>
                    </m:sSub>
                    <m:sSub>
                      <m:sSubPr>
                        <m:ctrlPr>
                          <a:rPr lang="en-US" i="1">
                            <a:solidFill>
                              <a:srgbClr val="0D0D0D"/>
                            </a:solidFill>
                            <a:latin typeface="Cambria Math" panose="02040503050406030204" pitchFamily="18" charset="0"/>
                          </a:rPr>
                        </m:ctrlPr>
                      </m:sSubPr>
                      <m:e>
                        <m:r>
                          <m:rPr>
                            <m:sty m:val="p"/>
                          </m:rPr>
                          <a:rPr lang="en-IN">
                            <a:solidFill>
                              <a:srgbClr val="0D0D0D"/>
                            </a:solidFill>
                            <a:latin typeface="Cambria Math" panose="02040503050406030204" pitchFamily="18" charset="0"/>
                          </a:rPr>
                          <m:t>O</m:t>
                        </m:r>
                      </m:e>
                      <m:sub>
                        <m:r>
                          <a:rPr lang="en-IN">
                            <a:solidFill>
                              <a:srgbClr val="0D0D0D"/>
                            </a:solidFill>
                            <a:latin typeface="Cambria Math" panose="02040503050406030204" pitchFamily="18" charset="0"/>
                          </a:rPr>
                          <m:t>3</m:t>
                        </m:r>
                      </m:sub>
                    </m:sSub>
                  </m:oMath>
                </a14:m>
                <a:r>
                  <a:rPr lang="en-US" sz="1800" b="0" i="0" u="none" strike="noStrike" baseline="0" dirty="0">
                    <a:solidFill>
                      <a:srgbClr val="000000"/>
                    </a:solidFill>
                    <a:latin typeface="Times New Roman" panose="02020603050405020304" pitchFamily="18" charset="0"/>
                    <a:cs typeface="Times New Roman" panose="02020603050405020304" pitchFamily="18" charset="0"/>
                  </a:rPr>
                  <a:t>, and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Gn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nanoparticles.Magnesium</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alloys are highly favored in diverse industries due to their lightweight nature and exceptional strength. However, traditional processing methods encounter challenges when working with Mg alloys.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FSP,on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the other hand, offers remarkable efficiency in this regard. Microstructural analysis reveals that grain refinement increases with the addition of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Gn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nanoparticles. Mechanical tests, including tensile and hardness tests, were conducted on the AZ91 hybrid composite samples. Notably, composition consisting of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SiC</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(66.6% vol.), Al2O3 (25% vol.), and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Gn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(8.33% vol.),processed at 1400 rpm and 63 mm/min, exhibited superior properties. Wear tests further demonstrated that this composition had somewhat lower wear rate compared to the base material, indicating reduction of almost 58%.Additionally, corrosion characteristics were evaluated through immersion tests, with this composition exhibiting optimal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values.The</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findings underscore the potential of FSP in tailoring the properties of magnesium alloy composites for various industrial applications. </a:t>
                </a:r>
                <a:endParaRPr lang="en-US" sz="2200" dirty="0">
                  <a:latin typeface="Times New Roman" panose="02020603050405020304" pitchFamily="18" charset="0"/>
                  <a:cs typeface="Times New Roman" panose="02020603050405020304" pitchFamily="18" charset="0"/>
                </a:endParaRPr>
              </a:p>
            </p:txBody>
          </p:sp>
        </mc:Choice>
        <mc:Fallback>
          <p:sp>
            <p:nvSpPr>
              <p:cNvPr id="3" name="object 3"/>
              <p:cNvSpPr txBox="1">
                <a:spLocks noRot="1" noChangeAspect="1" noMove="1" noResize="1" noEditPoints="1" noAdjustHandles="1" noChangeArrowheads="1" noChangeShapeType="1" noTextEdit="1"/>
              </p:cNvSpPr>
              <p:nvPr/>
            </p:nvSpPr>
            <p:spPr>
              <a:xfrm>
                <a:off x="917244" y="1367993"/>
                <a:ext cx="10364470" cy="4723088"/>
              </a:xfrm>
              <a:prstGeom prst="rect">
                <a:avLst/>
              </a:prstGeom>
              <a:blipFill>
                <a:blip r:embed="rId2"/>
                <a:stretch>
                  <a:fillRect l="-1235" t="-1290" r="-1293" b="-2065"/>
                </a:stretch>
              </a:blipFill>
            </p:spPr>
            <p:txBody>
              <a:bodyPr/>
              <a:lstStyle/>
              <a:p>
                <a:r>
                  <a:rPr lang="en-IN">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DF9CF-E0C1-6D99-AA28-B8F94063038E}"/>
              </a:ext>
            </a:extLst>
          </p:cNvPr>
          <p:cNvSpPr txBox="1"/>
          <p:nvPr/>
        </p:nvSpPr>
        <p:spPr>
          <a:xfrm>
            <a:off x="876300" y="381000"/>
            <a:ext cx="10439400" cy="1200329"/>
          </a:xfrm>
          <a:prstGeom prst="rect">
            <a:avLst/>
          </a:prstGeom>
          <a:noFill/>
        </p:spPr>
        <p:txBody>
          <a:bodyPr wrap="square">
            <a:spAutoFit/>
          </a:bodyPr>
          <a:lstStyle/>
          <a:p>
            <a:pPr algn="just"/>
            <a:r>
              <a:rPr lang="en-US" b="0" i="0" dirty="0">
                <a:solidFill>
                  <a:srgbClr val="0D0D0D"/>
                </a:solidFill>
                <a:effectLst/>
                <a:latin typeface="Times New Roman" panose="02020603050405020304" pitchFamily="18" charset="0"/>
                <a:cs typeface="Times New Roman" panose="02020603050405020304" pitchFamily="18" charset="0"/>
              </a:rPr>
              <a:t>Various hardness values for compositions at different rotational and transversal speeds are tabulated. The base material Mg AZ91 exhibited a hardness of 557.016 </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N/mm</a:t>
            </a:r>
            <a:r>
              <a:rPr lang="en-IN" sz="1800" b="0" i="0" u="none" strike="noStrike" baseline="30000" dirty="0">
                <a:solidFill>
                  <a:srgbClr val="000000"/>
                </a:solidFill>
                <a:latin typeface="Times New Roman" panose="02020603050405020304" pitchFamily="18" charset="0"/>
                <a:cs typeface="Times New Roman" panose="02020603050405020304" pitchFamily="18" charset="0"/>
              </a:rPr>
              <a:t>2</a:t>
            </a:r>
            <a:r>
              <a:rPr lang="en-IN" sz="1800" b="0" i="0" u="none" strike="noStrike" baseline="0" dirty="0">
                <a:solidFill>
                  <a:srgbClr val="000000"/>
                </a:solidFill>
              </a:rPr>
              <a:t> </a:t>
            </a:r>
            <a:r>
              <a:rPr lang="en-US" b="0" i="0" dirty="0">
                <a:solidFill>
                  <a:srgbClr val="0D0D0D"/>
                </a:solidFill>
                <a:effectLst/>
                <a:latin typeface="Times New Roman" panose="02020603050405020304" pitchFamily="18" charset="0"/>
                <a:cs typeface="Times New Roman" panose="02020603050405020304" pitchFamily="18" charset="0"/>
              </a:rPr>
              <a:t>, while the composite with the lowest hardness was the 1st sample (500 rpm and 25 mm/sec) at 658.796 </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N/mm</a:t>
            </a:r>
            <a:r>
              <a:rPr lang="en-IN" sz="1800" b="0" i="0" u="none" strike="noStrike" baseline="30000" dirty="0">
                <a:solidFill>
                  <a:srgbClr val="000000"/>
                </a:solidFill>
                <a:latin typeface="Times New Roman" panose="02020603050405020304" pitchFamily="18" charset="0"/>
                <a:cs typeface="Times New Roman" panose="02020603050405020304" pitchFamily="18" charset="0"/>
              </a:rPr>
              <a:t>2</a:t>
            </a:r>
            <a:r>
              <a:rPr lang="en-US" b="0" i="0" dirty="0">
                <a:solidFill>
                  <a:srgbClr val="0D0D0D"/>
                </a:solidFill>
                <a:effectLst/>
                <a:latin typeface="Times New Roman" panose="02020603050405020304" pitchFamily="18" charset="0"/>
                <a:cs typeface="Times New Roman" panose="02020603050405020304" pitchFamily="18" charset="0"/>
              </a:rPr>
              <a:t>. Conversely, the 8th sample (1400rpm and 63 mm/sec) displayed the highest hardness at 839.478 </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N/mm</a:t>
            </a:r>
            <a:r>
              <a:rPr lang="en-IN" sz="1800" b="0" i="0" u="none" strike="noStrike" baseline="30000" dirty="0">
                <a:solidFill>
                  <a:srgbClr val="000000"/>
                </a:solidFill>
                <a:latin typeface="Times New Roman" panose="02020603050405020304" pitchFamily="18" charset="0"/>
                <a:cs typeface="Times New Roman" panose="02020603050405020304" pitchFamily="18" charset="0"/>
              </a:rPr>
              <a:t>2.</a:t>
            </a:r>
            <a:endParaRPr lang="en-IN" dirty="0"/>
          </a:p>
        </p:txBody>
      </p:sp>
      <p:pic>
        <p:nvPicPr>
          <p:cNvPr id="5" name="Picture 4">
            <a:extLst>
              <a:ext uri="{FF2B5EF4-FFF2-40B4-BE49-F238E27FC236}">
                <a16:creationId xmlns:a16="http://schemas.microsoft.com/office/drawing/2014/main" id="{D29A7972-1052-A186-A7D6-DF60F9742BBB}"/>
              </a:ext>
            </a:extLst>
          </p:cNvPr>
          <p:cNvPicPr>
            <a:picLocks noChangeAspect="1"/>
          </p:cNvPicPr>
          <p:nvPr/>
        </p:nvPicPr>
        <p:blipFill>
          <a:blip r:embed="rId2"/>
          <a:stretch>
            <a:fillRect/>
          </a:stretch>
        </p:blipFill>
        <p:spPr>
          <a:xfrm>
            <a:off x="3061256" y="1581329"/>
            <a:ext cx="6069488" cy="3371938"/>
          </a:xfrm>
          <a:prstGeom prst="rect">
            <a:avLst/>
          </a:prstGeom>
        </p:spPr>
      </p:pic>
      <p:sp>
        <p:nvSpPr>
          <p:cNvPr id="8" name="TextBox 7">
            <a:extLst>
              <a:ext uri="{FF2B5EF4-FFF2-40B4-BE49-F238E27FC236}">
                <a16:creationId xmlns:a16="http://schemas.microsoft.com/office/drawing/2014/main" id="{2497CA41-A447-6A9F-A978-F96211F17B73}"/>
              </a:ext>
            </a:extLst>
          </p:cNvPr>
          <p:cNvSpPr txBox="1"/>
          <p:nvPr/>
        </p:nvSpPr>
        <p:spPr>
          <a:xfrm>
            <a:off x="3048000" y="4953505"/>
            <a:ext cx="6096000" cy="646331"/>
          </a:xfrm>
          <a:prstGeom prst="rect">
            <a:avLst/>
          </a:prstGeom>
          <a:noFill/>
        </p:spPr>
        <p:txBody>
          <a:bodyPr wrap="square">
            <a:spAutoFit/>
          </a:bodyPr>
          <a:lstStyle/>
          <a:p>
            <a:pPr algn="ctr"/>
            <a:r>
              <a:rPr lang="en-US" sz="1800" b="1" dirty="0">
                <a:latin typeface="Times New Roman" panose="02020603050405020304" pitchFamily="18" charset="0"/>
                <a:cs typeface="Times New Roman" panose="02020603050405020304" pitchFamily="18" charset="0"/>
              </a:rPr>
              <a:t>Figure 10: </a:t>
            </a:r>
            <a:r>
              <a:rPr lang="en-US" sz="1800" dirty="0">
                <a:latin typeface="Times New Roman" panose="02020603050405020304" pitchFamily="18" charset="0"/>
                <a:cs typeface="Times New Roman" panose="02020603050405020304" pitchFamily="18" charset="0"/>
              </a:rPr>
              <a:t>Graph Showing results for Hardness Test on Specimens with different compositions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7932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F17187-B206-FFCD-6787-5EF3CA2F9C59}"/>
              </a:ext>
            </a:extLst>
          </p:cNvPr>
          <p:cNvSpPr txBox="1"/>
          <p:nvPr/>
        </p:nvSpPr>
        <p:spPr>
          <a:xfrm>
            <a:off x="762000" y="381000"/>
            <a:ext cx="10439400" cy="2616101"/>
          </a:xfrm>
          <a:prstGeom prst="rect">
            <a:avLst/>
          </a:prstGeom>
          <a:noFill/>
        </p:spPr>
        <p:txBody>
          <a:bodyPr wrap="square">
            <a:spAutoFit/>
          </a:bodyPr>
          <a:lstStyle/>
          <a:p>
            <a:r>
              <a:rPr lang="en-US" sz="2000" b="1" i="0" dirty="0">
                <a:solidFill>
                  <a:srgbClr val="0D0D0D"/>
                </a:solidFill>
                <a:effectLst/>
                <a:latin typeface="Söhne"/>
              </a:rPr>
              <a:t>Tensile Test:</a:t>
            </a:r>
          </a:p>
          <a:p>
            <a:pPr algn="just"/>
            <a:r>
              <a:rPr lang="en-US" b="0" i="0" dirty="0">
                <a:solidFill>
                  <a:srgbClr val="0D0D0D"/>
                </a:solidFill>
                <a:effectLst/>
                <a:latin typeface="Söhne"/>
              </a:rPr>
              <a:t>The ASTM A370 standard was employed for conducting the tensile test using an Instron 5500R machine. Prior to testing, the specimen's dimensions were measured to calculate its cross-sectional area. Gauge length was indicated using various methods like center punch, scribe markings, or ink drawing. The percentage of elongation at break was determined by measuring the distance between gauge marks after fracture. The testing apparatus was zeroed before installing the specimen. Testing speed was determined by measuring crosshead movement or specimen stressing. Yield strength and tensile strength were determined at specified rates. Testing continued until specimen failure, after which broken ends were aligned, and distances between gauge markings were measured. Results were rounded to the nearest 0.05 millimeter.</a:t>
            </a:r>
            <a:endParaRPr lang="en-IN" dirty="0"/>
          </a:p>
        </p:txBody>
      </p:sp>
      <p:pic>
        <p:nvPicPr>
          <p:cNvPr id="5" name="Picture 4">
            <a:extLst>
              <a:ext uri="{FF2B5EF4-FFF2-40B4-BE49-F238E27FC236}">
                <a16:creationId xmlns:a16="http://schemas.microsoft.com/office/drawing/2014/main" id="{08EA5CBF-57B7-29BE-5FC7-C78B9F15FD75}"/>
              </a:ext>
            </a:extLst>
          </p:cNvPr>
          <p:cNvPicPr>
            <a:picLocks noChangeAspect="1"/>
          </p:cNvPicPr>
          <p:nvPr/>
        </p:nvPicPr>
        <p:blipFill>
          <a:blip r:embed="rId2"/>
          <a:stretch>
            <a:fillRect/>
          </a:stretch>
        </p:blipFill>
        <p:spPr>
          <a:xfrm>
            <a:off x="4351986" y="2997101"/>
            <a:ext cx="3488028" cy="3479899"/>
          </a:xfrm>
          <a:prstGeom prst="rect">
            <a:avLst/>
          </a:prstGeom>
        </p:spPr>
      </p:pic>
      <p:sp>
        <p:nvSpPr>
          <p:cNvPr id="9" name="TextBox 8">
            <a:extLst>
              <a:ext uri="{FF2B5EF4-FFF2-40B4-BE49-F238E27FC236}">
                <a16:creationId xmlns:a16="http://schemas.microsoft.com/office/drawing/2014/main" id="{306DA2A3-165D-FA8A-E672-93774FD46F53}"/>
              </a:ext>
            </a:extLst>
          </p:cNvPr>
          <p:cNvSpPr txBox="1"/>
          <p:nvPr/>
        </p:nvSpPr>
        <p:spPr>
          <a:xfrm>
            <a:off x="3048000" y="6400800"/>
            <a:ext cx="6096000" cy="369332"/>
          </a:xfrm>
          <a:prstGeom prst="rect">
            <a:avLst/>
          </a:prstGeom>
          <a:noFill/>
        </p:spPr>
        <p:txBody>
          <a:bodyPr wrap="square">
            <a:spAutoFit/>
          </a:bodyPr>
          <a:lstStyle/>
          <a:p>
            <a:pPr algn="ctr"/>
            <a:r>
              <a:rPr lang="en-IN" sz="1800" b="1" i="0" u="none" strike="noStrike" baseline="0" dirty="0">
                <a:solidFill>
                  <a:srgbClr val="000000"/>
                </a:solidFill>
                <a:latin typeface="Times New Roman" panose="02020603050405020304" pitchFamily="18" charset="0"/>
              </a:rPr>
              <a:t>Figure </a:t>
            </a:r>
            <a:r>
              <a:rPr lang="en-IN" b="1" dirty="0">
                <a:solidFill>
                  <a:srgbClr val="000000"/>
                </a:solidFill>
                <a:latin typeface="Times New Roman" panose="02020603050405020304" pitchFamily="18" charset="0"/>
              </a:rPr>
              <a:t>11</a:t>
            </a:r>
            <a:r>
              <a:rPr lang="en-IN" sz="1800" b="1" i="0" u="none" strike="noStrike" baseline="0" dirty="0">
                <a:solidFill>
                  <a:srgbClr val="000000"/>
                </a:solidFill>
                <a:latin typeface="Times New Roman" panose="02020603050405020304" pitchFamily="18" charset="0"/>
              </a:rPr>
              <a:t>: </a:t>
            </a:r>
            <a:r>
              <a:rPr lang="en-IN" sz="1800" b="0" i="0" u="none" strike="noStrike" baseline="0" dirty="0">
                <a:solidFill>
                  <a:srgbClr val="000000"/>
                </a:solidFill>
                <a:latin typeface="Times New Roman" panose="02020603050405020304" pitchFamily="18" charset="0"/>
              </a:rPr>
              <a:t>Tensile Testing Machine </a:t>
            </a:r>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C4A377-481C-AC0C-DD0E-131F436AEAC4}"/>
              </a:ext>
            </a:extLst>
          </p:cNvPr>
          <p:cNvPicPr>
            <a:picLocks noChangeAspect="1"/>
          </p:cNvPicPr>
          <p:nvPr/>
        </p:nvPicPr>
        <p:blipFill>
          <a:blip r:embed="rId2"/>
          <a:stretch>
            <a:fillRect/>
          </a:stretch>
        </p:blipFill>
        <p:spPr>
          <a:xfrm>
            <a:off x="3200400" y="2248705"/>
            <a:ext cx="6363733" cy="3772003"/>
          </a:xfrm>
          <a:prstGeom prst="rect">
            <a:avLst/>
          </a:prstGeom>
        </p:spPr>
      </p:pic>
      <p:sp>
        <p:nvSpPr>
          <p:cNvPr id="7" name="TextBox 6">
            <a:extLst>
              <a:ext uri="{FF2B5EF4-FFF2-40B4-BE49-F238E27FC236}">
                <a16:creationId xmlns:a16="http://schemas.microsoft.com/office/drawing/2014/main" id="{B5EFCCE8-3BC3-4F06-DFB1-207E1830233E}"/>
              </a:ext>
            </a:extLst>
          </p:cNvPr>
          <p:cNvSpPr txBox="1"/>
          <p:nvPr/>
        </p:nvSpPr>
        <p:spPr>
          <a:xfrm>
            <a:off x="3048000" y="6324600"/>
            <a:ext cx="6096000" cy="369332"/>
          </a:xfrm>
          <a:prstGeom prst="rect">
            <a:avLst/>
          </a:prstGeom>
          <a:noFill/>
        </p:spPr>
        <p:txBody>
          <a:bodyPr wrap="square">
            <a:spAutoFit/>
          </a:bodyPr>
          <a:lstStyle/>
          <a:p>
            <a:pPr algn="ctr"/>
            <a:r>
              <a:rPr lang="en-US" b="1" dirty="0">
                <a:solidFill>
                  <a:srgbClr val="000000"/>
                </a:solidFill>
                <a:latin typeface="Times New Roman" panose="02020603050405020304" pitchFamily="18" charset="0"/>
              </a:rPr>
              <a:t>Figure 1</a:t>
            </a:r>
            <a:r>
              <a:rPr lang="en-US" sz="1800" b="1" i="0" u="none" strike="noStrike" baseline="0" dirty="0">
                <a:solidFill>
                  <a:srgbClr val="000000"/>
                </a:solidFill>
                <a:latin typeface="Times New Roman" panose="02020603050405020304" pitchFamily="18" charset="0"/>
              </a:rPr>
              <a:t>2: </a:t>
            </a:r>
            <a:r>
              <a:rPr lang="en-US" sz="1800" b="0" i="0" u="none" strike="noStrike" baseline="0" dirty="0">
                <a:solidFill>
                  <a:srgbClr val="000000"/>
                </a:solidFill>
                <a:latin typeface="Times New Roman" panose="02020603050405020304" pitchFamily="18" charset="0"/>
              </a:rPr>
              <a:t>Result for Tensile test </a:t>
            </a:r>
            <a:endParaRPr lang="en-IN" dirty="0"/>
          </a:p>
        </p:txBody>
      </p:sp>
      <p:sp>
        <p:nvSpPr>
          <p:cNvPr id="9" name="TextBox 8">
            <a:extLst>
              <a:ext uri="{FF2B5EF4-FFF2-40B4-BE49-F238E27FC236}">
                <a16:creationId xmlns:a16="http://schemas.microsoft.com/office/drawing/2014/main" id="{A0CB2E3B-21D8-AC83-4269-EBCF65C0CAC6}"/>
              </a:ext>
            </a:extLst>
          </p:cNvPr>
          <p:cNvSpPr txBox="1"/>
          <p:nvPr/>
        </p:nvSpPr>
        <p:spPr>
          <a:xfrm>
            <a:off x="876300" y="744484"/>
            <a:ext cx="10439400" cy="1200329"/>
          </a:xfrm>
          <a:prstGeom prst="rect">
            <a:avLst/>
          </a:prstGeom>
          <a:noFill/>
        </p:spPr>
        <p:txBody>
          <a:bodyPr wrap="square">
            <a:spAutoFit/>
          </a:bodyPr>
          <a:lstStyle/>
          <a:p>
            <a:pPr algn="just"/>
            <a:r>
              <a:rPr lang="en-US" sz="1800" b="0" i="0" u="none" strike="noStrike" baseline="0" dirty="0">
                <a:solidFill>
                  <a:srgbClr val="000000"/>
                </a:solidFill>
                <a:latin typeface="Times New Roman" panose="02020603050405020304" pitchFamily="18" charset="0"/>
              </a:rPr>
              <a:t>The results for tensile test are shown in the figure 12 replicates the tensile strength of each sample specimen of different compositions and process parameters. It can be concluded that sample 8 has highest tensile strength (TS) of 219.08 MPa, yield strength (YS) of 184.21 MPa and elongation (E) of 14.12%. Figure 13 shows the curves of sample 8. </a:t>
            </a:r>
            <a:endParaRPr lang="en-IN" dirty="0"/>
          </a:p>
        </p:txBody>
      </p:sp>
    </p:spTree>
    <p:extLst>
      <p:ext uri="{BB962C8B-B14F-4D97-AF65-F5344CB8AC3E}">
        <p14:creationId xmlns:p14="http://schemas.microsoft.com/office/powerpoint/2010/main" val="2785438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B5C4E-3715-9FF6-F6C7-4B46812E1DFA}"/>
              </a:ext>
            </a:extLst>
          </p:cNvPr>
          <p:cNvPicPr>
            <a:picLocks noChangeAspect="1"/>
          </p:cNvPicPr>
          <p:nvPr/>
        </p:nvPicPr>
        <p:blipFill>
          <a:blip r:embed="rId2"/>
          <a:stretch>
            <a:fillRect/>
          </a:stretch>
        </p:blipFill>
        <p:spPr>
          <a:xfrm>
            <a:off x="1941490" y="3124200"/>
            <a:ext cx="7727324" cy="2633730"/>
          </a:xfrm>
          <a:prstGeom prst="rect">
            <a:avLst/>
          </a:prstGeom>
        </p:spPr>
      </p:pic>
      <p:pic>
        <p:nvPicPr>
          <p:cNvPr id="5" name="Picture 4">
            <a:extLst>
              <a:ext uri="{FF2B5EF4-FFF2-40B4-BE49-F238E27FC236}">
                <a16:creationId xmlns:a16="http://schemas.microsoft.com/office/drawing/2014/main" id="{B2919787-A35F-EF0E-5BEB-8D82CD7CA4F5}"/>
              </a:ext>
            </a:extLst>
          </p:cNvPr>
          <p:cNvPicPr>
            <a:picLocks noChangeAspect="1"/>
          </p:cNvPicPr>
          <p:nvPr/>
        </p:nvPicPr>
        <p:blipFill>
          <a:blip r:embed="rId3"/>
          <a:stretch>
            <a:fillRect/>
          </a:stretch>
        </p:blipFill>
        <p:spPr>
          <a:xfrm>
            <a:off x="1941490" y="304800"/>
            <a:ext cx="7727324" cy="2711003"/>
          </a:xfrm>
          <a:prstGeom prst="rect">
            <a:avLst/>
          </a:prstGeom>
        </p:spPr>
      </p:pic>
      <p:sp>
        <p:nvSpPr>
          <p:cNvPr id="8" name="TextBox 7">
            <a:extLst>
              <a:ext uri="{FF2B5EF4-FFF2-40B4-BE49-F238E27FC236}">
                <a16:creationId xmlns:a16="http://schemas.microsoft.com/office/drawing/2014/main" id="{D4E9AECF-154F-9D3B-9796-7D86EE10C242}"/>
              </a:ext>
            </a:extLst>
          </p:cNvPr>
          <p:cNvSpPr txBox="1"/>
          <p:nvPr/>
        </p:nvSpPr>
        <p:spPr>
          <a:xfrm>
            <a:off x="3048000" y="5757930"/>
            <a:ext cx="6096000" cy="646331"/>
          </a:xfrm>
          <a:prstGeom prst="rect">
            <a:avLst/>
          </a:prstGeom>
          <a:noFill/>
        </p:spPr>
        <p:txBody>
          <a:bodyPr wrap="square">
            <a:spAutoFit/>
          </a:bodyPr>
          <a:lstStyle/>
          <a:p>
            <a:pPr algn="ctr"/>
            <a:r>
              <a:rPr lang="en-US" sz="1800" b="1" i="0" u="none" strike="noStrike" baseline="0" dirty="0">
                <a:solidFill>
                  <a:srgbClr val="000000"/>
                </a:solidFill>
                <a:latin typeface="Times New Roman" panose="02020603050405020304" pitchFamily="18" charset="0"/>
              </a:rPr>
              <a:t>Figure 13: </a:t>
            </a:r>
            <a:r>
              <a:rPr lang="en-US" sz="1800" b="0" i="0" u="none" strike="noStrike" baseline="0" dirty="0">
                <a:solidFill>
                  <a:srgbClr val="000000"/>
                </a:solidFill>
                <a:latin typeface="Times New Roman" panose="02020603050405020304" pitchFamily="18" charset="0"/>
              </a:rPr>
              <a:t>Load vs Extension and Stress vs Strain curves for sample 8 </a:t>
            </a:r>
            <a:endParaRPr lang="en-IN" dirty="0"/>
          </a:p>
        </p:txBody>
      </p:sp>
    </p:spTree>
    <p:extLst>
      <p:ext uri="{BB962C8B-B14F-4D97-AF65-F5344CB8AC3E}">
        <p14:creationId xmlns:p14="http://schemas.microsoft.com/office/powerpoint/2010/main" val="3368549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7F2C96-AD41-42F0-367E-BF25B64B1AB8}"/>
              </a:ext>
            </a:extLst>
          </p:cNvPr>
          <p:cNvPicPr>
            <a:picLocks noChangeAspect="1"/>
          </p:cNvPicPr>
          <p:nvPr/>
        </p:nvPicPr>
        <p:blipFill>
          <a:blip r:embed="rId2"/>
          <a:stretch>
            <a:fillRect/>
          </a:stretch>
        </p:blipFill>
        <p:spPr>
          <a:xfrm>
            <a:off x="6314440" y="3103483"/>
            <a:ext cx="3812146" cy="3181082"/>
          </a:xfrm>
          <a:prstGeom prst="rect">
            <a:avLst/>
          </a:prstGeom>
        </p:spPr>
      </p:pic>
      <p:pic>
        <p:nvPicPr>
          <p:cNvPr id="5" name="Picture 4">
            <a:extLst>
              <a:ext uri="{FF2B5EF4-FFF2-40B4-BE49-F238E27FC236}">
                <a16:creationId xmlns:a16="http://schemas.microsoft.com/office/drawing/2014/main" id="{E10119D6-9707-C231-B583-41ECCC2AF429}"/>
              </a:ext>
            </a:extLst>
          </p:cNvPr>
          <p:cNvPicPr>
            <a:picLocks noChangeAspect="1"/>
          </p:cNvPicPr>
          <p:nvPr/>
        </p:nvPicPr>
        <p:blipFill>
          <a:blip r:embed="rId3"/>
          <a:stretch>
            <a:fillRect/>
          </a:stretch>
        </p:blipFill>
        <p:spPr>
          <a:xfrm>
            <a:off x="2819042" y="3103483"/>
            <a:ext cx="3480158" cy="3181082"/>
          </a:xfrm>
          <a:prstGeom prst="rect">
            <a:avLst/>
          </a:prstGeom>
        </p:spPr>
      </p:pic>
      <p:sp>
        <p:nvSpPr>
          <p:cNvPr id="7" name="TextBox 6">
            <a:extLst>
              <a:ext uri="{FF2B5EF4-FFF2-40B4-BE49-F238E27FC236}">
                <a16:creationId xmlns:a16="http://schemas.microsoft.com/office/drawing/2014/main" id="{8A7C0D2C-BD5B-9EA4-7399-7A8A499F88AE}"/>
              </a:ext>
            </a:extLst>
          </p:cNvPr>
          <p:cNvSpPr txBox="1"/>
          <p:nvPr/>
        </p:nvSpPr>
        <p:spPr>
          <a:xfrm>
            <a:off x="838200" y="241161"/>
            <a:ext cx="10515600" cy="2862322"/>
          </a:xfrm>
          <a:prstGeom prst="rect">
            <a:avLst/>
          </a:prstGeom>
          <a:noFill/>
        </p:spPr>
        <p:txBody>
          <a:bodyPr wrap="square">
            <a:spAutoFit/>
          </a:bodyPr>
          <a:lstStyle/>
          <a:p>
            <a:pPr algn="just"/>
            <a:r>
              <a:rPr lang="en-US" b="1" dirty="0"/>
              <a:t>Wear Test:</a:t>
            </a:r>
          </a:p>
          <a:p>
            <a:pPr algn="just"/>
            <a:br>
              <a:rPr lang="en-US" dirty="0"/>
            </a:br>
            <a:r>
              <a:rPr lang="en-US" b="0" i="0" dirty="0">
                <a:solidFill>
                  <a:srgbClr val="0D0D0D"/>
                </a:solidFill>
                <a:effectLst/>
                <a:latin typeface="Söhne"/>
              </a:rPr>
              <a:t>The Pin-on-disk wear test was conducted following ASTM-G99 standards, focusing on factors like reinforcement percentage (R), distance (D), load (L), and velocity (V) to assess the Wear Rate (WR). The study aimed to explore the influence of different FSP parameters and compositions of nano powder composite on WR. Experiments were performed using pin-on-disc wear testing equipment with a 100 mm track diameter in a controlled laboratory environment. Contact surfaces were prepared by grinding with </a:t>
            </a:r>
            <a:r>
              <a:rPr lang="en-US" b="0" i="0" dirty="0" err="1">
                <a:solidFill>
                  <a:srgbClr val="0D0D0D"/>
                </a:solidFill>
                <a:effectLst/>
                <a:latin typeface="Söhne"/>
              </a:rPr>
              <a:t>SiC</a:t>
            </a:r>
            <a:r>
              <a:rPr lang="en-US" b="0" i="0" dirty="0">
                <a:solidFill>
                  <a:srgbClr val="0D0D0D"/>
                </a:solidFill>
                <a:effectLst/>
                <a:latin typeface="Söhne"/>
              </a:rPr>
              <a:t> paper and cleaning with alcohol. The disc was cleaned after each run, and its surface was finished with an alumina abrasive wheel to remove debris. Specimens were thoroughly cleaned, and their weight was measured using a precise electronic balance after each run to calculate WR accurately.</a:t>
            </a:r>
            <a:endParaRPr lang="en-IN" dirty="0"/>
          </a:p>
        </p:txBody>
      </p:sp>
      <p:sp>
        <p:nvSpPr>
          <p:cNvPr id="9" name="TextBox 8">
            <a:extLst>
              <a:ext uri="{FF2B5EF4-FFF2-40B4-BE49-F238E27FC236}">
                <a16:creationId xmlns:a16="http://schemas.microsoft.com/office/drawing/2014/main" id="{29DB7566-D385-874B-4BCB-DCD3C2D8146F}"/>
              </a:ext>
            </a:extLst>
          </p:cNvPr>
          <p:cNvSpPr txBox="1"/>
          <p:nvPr/>
        </p:nvSpPr>
        <p:spPr>
          <a:xfrm>
            <a:off x="2667000" y="6293673"/>
            <a:ext cx="7459586" cy="369332"/>
          </a:xfrm>
          <a:prstGeom prst="rect">
            <a:avLst/>
          </a:prstGeom>
          <a:noFill/>
        </p:spPr>
        <p:txBody>
          <a:bodyPr wrap="square">
            <a:spAutoFit/>
          </a:bodyPr>
          <a:lstStyle/>
          <a:p>
            <a:pPr algn="ctr"/>
            <a:r>
              <a:rPr lang="en-US" sz="1800" b="1" i="0" u="none" strike="noStrike" baseline="0" dirty="0">
                <a:solidFill>
                  <a:srgbClr val="000000"/>
                </a:solidFill>
                <a:latin typeface="Times New Roman" panose="02020603050405020304" pitchFamily="18" charset="0"/>
              </a:rPr>
              <a:t>Figure 14:</a:t>
            </a:r>
            <a:r>
              <a:rPr lang="en-US" sz="1800" b="0" i="0" u="none" strike="noStrike" baseline="0" dirty="0">
                <a:solidFill>
                  <a:srgbClr val="000000"/>
                </a:solidFill>
                <a:latin typeface="Times New Roman" panose="02020603050405020304" pitchFamily="18" charset="0"/>
              </a:rPr>
              <a:t>(a) Wear Testing Machine and (b) Workpiece attached to pin holder </a:t>
            </a:r>
            <a:endParaRPr lang="en-IN" dirty="0"/>
          </a:p>
        </p:txBody>
      </p:sp>
    </p:spTree>
    <p:extLst>
      <p:ext uri="{BB962C8B-B14F-4D97-AF65-F5344CB8AC3E}">
        <p14:creationId xmlns:p14="http://schemas.microsoft.com/office/powerpoint/2010/main" val="1938613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9EF9D7C-8043-810B-1E0C-D1223254D063}"/>
              </a:ext>
            </a:extLst>
          </p:cNvPr>
          <p:cNvGraphicFramePr>
            <a:graphicFrameLocks noGrp="1"/>
          </p:cNvGraphicFramePr>
          <p:nvPr>
            <p:extLst>
              <p:ext uri="{D42A27DB-BD31-4B8C-83A1-F6EECF244321}">
                <p14:modId xmlns:p14="http://schemas.microsoft.com/office/powerpoint/2010/main" val="3204774440"/>
              </p:ext>
            </p:extLst>
          </p:nvPr>
        </p:nvGraphicFramePr>
        <p:xfrm>
          <a:off x="838200" y="1828800"/>
          <a:ext cx="6095999" cy="3784144"/>
        </p:xfrm>
        <a:graphic>
          <a:graphicData uri="http://schemas.openxmlformats.org/drawingml/2006/table">
            <a:tbl>
              <a:tblPr firstRow="1" firstCol="1" bandRow="1">
                <a:tableStyleId>{5C22544A-7EE6-4342-B048-85BDC9FD1C3A}</a:tableStyleId>
              </a:tblPr>
              <a:tblGrid>
                <a:gridCol w="1077956">
                  <a:extLst>
                    <a:ext uri="{9D8B030D-6E8A-4147-A177-3AD203B41FA5}">
                      <a16:colId xmlns:a16="http://schemas.microsoft.com/office/drawing/2014/main" val="2941034721"/>
                    </a:ext>
                  </a:extLst>
                </a:gridCol>
                <a:gridCol w="896552">
                  <a:extLst>
                    <a:ext uri="{9D8B030D-6E8A-4147-A177-3AD203B41FA5}">
                      <a16:colId xmlns:a16="http://schemas.microsoft.com/office/drawing/2014/main" val="3315086787"/>
                    </a:ext>
                  </a:extLst>
                </a:gridCol>
                <a:gridCol w="1057772">
                  <a:extLst>
                    <a:ext uri="{9D8B030D-6E8A-4147-A177-3AD203B41FA5}">
                      <a16:colId xmlns:a16="http://schemas.microsoft.com/office/drawing/2014/main" val="3127880219"/>
                    </a:ext>
                  </a:extLst>
                </a:gridCol>
                <a:gridCol w="1128290">
                  <a:extLst>
                    <a:ext uri="{9D8B030D-6E8A-4147-A177-3AD203B41FA5}">
                      <a16:colId xmlns:a16="http://schemas.microsoft.com/office/drawing/2014/main" val="646657611"/>
                    </a:ext>
                  </a:extLst>
                </a:gridCol>
                <a:gridCol w="1935429">
                  <a:extLst>
                    <a:ext uri="{9D8B030D-6E8A-4147-A177-3AD203B41FA5}">
                      <a16:colId xmlns:a16="http://schemas.microsoft.com/office/drawing/2014/main" val="452319510"/>
                    </a:ext>
                  </a:extLst>
                </a:gridCol>
              </a:tblGrid>
              <a:tr h="662759">
                <a:tc>
                  <a:txBody>
                    <a:bodyPr/>
                    <a:lstStyle/>
                    <a:p>
                      <a:pPr algn="ctr">
                        <a:spcBef>
                          <a:spcPts val="1200"/>
                        </a:spcBef>
                      </a:pPr>
                      <a:r>
                        <a:rPr lang="en-IN" sz="1800" dirty="0">
                          <a:effectLst/>
                        </a:rPr>
                        <a:t>Sample No.</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dirty="0">
                          <a:effectLst/>
                        </a:rPr>
                        <a:t>Load-L (N)</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dirty="0">
                          <a:effectLst/>
                        </a:rPr>
                        <a:t>Speed-V(m/s)</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dirty="0">
                          <a:effectLst/>
                        </a:rPr>
                        <a:t>Distance-D(m)</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n-IN" sz="1800" dirty="0">
                          <a:effectLst/>
                        </a:rPr>
                        <a:t>Wear Rate</a:t>
                      </a:r>
                    </a:p>
                    <a:p>
                      <a:pPr algn="ctr"/>
                      <a:r>
                        <a:rPr lang="en-IN" sz="1800" dirty="0">
                          <a:effectLst/>
                        </a:rPr>
                        <a:t>(×10-3 mm3/m)</a:t>
                      </a:r>
                      <a:endParaRPr lang="en-IN"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47885277"/>
                  </a:ext>
                </a:extLst>
              </a:tr>
              <a:tr h="415211">
                <a:tc>
                  <a:txBody>
                    <a:bodyPr/>
                    <a:lstStyle/>
                    <a:p>
                      <a:pPr algn="ctr">
                        <a:spcBef>
                          <a:spcPts val="1200"/>
                        </a:spcBef>
                      </a:pPr>
                      <a:r>
                        <a:rPr lang="en-IN" sz="1800">
                          <a:effectLst/>
                        </a:rPr>
                        <a:t>1</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dirty="0">
                          <a:effectLst/>
                        </a:rPr>
                        <a:t>30</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dirty="0">
                          <a:effectLst/>
                        </a:rPr>
                        <a:t>2</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dirty="0">
                          <a:effectLst/>
                        </a:rPr>
                        <a:t>1500</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US" sz="1800" dirty="0">
                          <a:effectLst/>
                        </a:rPr>
                        <a:t>3.384</a:t>
                      </a:r>
                      <a:endParaRPr lang="en-IN"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68258399"/>
                  </a:ext>
                </a:extLst>
              </a:tr>
              <a:tr h="300454">
                <a:tc>
                  <a:txBody>
                    <a:bodyPr/>
                    <a:lstStyle/>
                    <a:p>
                      <a:pPr algn="ctr">
                        <a:spcBef>
                          <a:spcPts val="1200"/>
                        </a:spcBef>
                      </a:pPr>
                      <a:r>
                        <a:rPr lang="en-IN" sz="1800">
                          <a:effectLst/>
                        </a:rPr>
                        <a:t>2</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30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2</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1500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US" sz="1800">
                          <a:effectLst/>
                        </a:rPr>
                        <a:t>3.148</a:t>
                      </a:r>
                      <a:endParaRPr lang="en-IN"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76139752"/>
                  </a:ext>
                </a:extLst>
              </a:tr>
              <a:tr h="300454">
                <a:tc>
                  <a:txBody>
                    <a:bodyPr/>
                    <a:lstStyle/>
                    <a:p>
                      <a:pPr algn="ctr">
                        <a:spcBef>
                          <a:spcPts val="1200"/>
                        </a:spcBef>
                      </a:pPr>
                      <a:r>
                        <a:rPr lang="en-IN" sz="1800">
                          <a:effectLst/>
                        </a:rPr>
                        <a:t>3</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30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2</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1500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US" sz="1800">
                          <a:effectLst/>
                        </a:rPr>
                        <a:t>3.073</a:t>
                      </a:r>
                      <a:endParaRPr lang="en-IN"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4057485"/>
                  </a:ext>
                </a:extLst>
              </a:tr>
              <a:tr h="300454">
                <a:tc>
                  <a:txBody>
                    <a:bodyPr/>
                    <a:lstStyle/>
                    <a:p>
                      <a:pPr algn="ctr">
                        <a:spcBef>
                          <a:spcPts val="1200"/>
                        </a:spcBef>
                      </a:pPr>
                      <a:r>
                        <a:rPr lang="en-IN" sz="1800">
                          <a:effectLst/>
                        </a:rPr>
                        <a:t>4</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30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2</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1500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US" sz="1800">
                          <a:effectLst/>
                        </a:rPr>
                        <a:t>2.981</a:t>
                      </a:r>
                      <a:endParaRPr lang="en-IN"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46126395"/>
                  </a:ext>
                </a:extLst>
              </a:tr>
              <a:tr h="300454">
                <a:tc>
                  <a:txBody>
                    <a:bodyPr/>
                    <a:lstStyle/>
                    <a:p>
                      <a:pPr algn="ctr">
                        <a:spcBef>
                          <a:spcPts val="1200"/>
                        </a:spcBef>
                      </a:pPr>
                      <a:r>
                        <a:rPr lang="en-IN" sz="1800">
                          <a:effectLst/>
                        </a:rPr>
                        <a:t>5</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30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2</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1500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US" sz="1800">
                          <a:effectLst/>
                        </a:rPr>
                        <a:t>3.296</a:t>
                      </a:r>
                      <a:endParaRPr lang="en-IN"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70079914"/>
                  </a:ext>
                </a:extLst>
              </a:tr>
              <a:tr h="300454">
                <a:tc>
                  <a:txBody>
                    <a:bodyPr/>
                    <a:lstStyle/>
                    <a:p>
                      <a:pPr algn="ctr">
                        <a:spcBef>
                          <a:spcPts val="1200"/>
                        </a:spcBef>
                      </a:pPr>
                      <a:r>
                        <a:rPr lang="en-IN" sz="1800">
                          <a:effectLst/>
                        </a:rPr>
                        <a:t>6</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30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2</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1500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US" sz="1800">
                          <a:effectLst/>
                        </a:rPr>
                        <a:t>3.092</a:t>
                      </a:r>
                      <a:endParaRPr lang="en-IN"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52174969"/>
                  </a:ext>
                </a:extLst>
              </a:tr>
              <a:tr h="300454">
                <a:tc>
                  <a:txBody>
                    <a:bodyPr/>
                    <a:lstStyle/>
                    <a:p>
                      <a:pPr algn="ctr">
                        <a:spcBef>
                          <a:spcPts val="1200"/>
                        </a:spcBef>
                      </a:pPr>
                      <a:r>
                        <a:rPr lang="en-IN" sz="1800">
                          <a:effectLst/>
                        </a:rPr>
                        <a:t>7</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30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2</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1500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US" sz="1800">
                          <a:effectLst/>
                        </a:rPr>
                        <a:t>2.948</a:t>
                      </a:r>
                      <a:endParaRPr lang="en-IN"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6296991"/>
                  </a:ext>
                </a:extLst>
              </a:tr>
              <a:tr h="300454">
                <a:tc>
                  <a:txBody>
                    <a:bodyPr/>
                    <a:lstStyle/>
                    <a:p>
                      <a:pPr algn="ctr">
                        <a:spcBef>
                          <a:spcPts val="1200"/>
                        </a:spcBef>
                      </a:pPr>
                      <a:r>
                        <a:rPr lang="en-IN" sz="1800">
                          <a:effectLst/>
                        </a:rPr>
                        <a:t>8</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30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2</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1500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US" sz="1800" dirty="0">
                          <a:effectLst/>
                        </a:rPr>
                        <a:t>2.856</a:t>
                      </a:r>
                      <a:endParaRPr lang="en-IN"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40599518"/>
                  </a:ext>
                </a:extLst>
              </a:tr>
              <a:tr h="301498">
                <a:tc>
                  <a:txBody>
                    <a:bodyPr/>
                    <a:lstStyle/>
                    <a:p>
                      <a:pPr algn="ctr">
                        <a:spcBef>
                          <a:spcPts val="1200"/>
                        </a:spcBef>
                      </a:pPr>
                      <a:r>
                        <a:rPr lang="en-IN" sz="1800">
                          <a:effectLst/>
                        </a:rPr>
                        <a:t>9</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30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2</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1500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US" sz="1800" dirty="0">
                          <a:effectLst/>
                        </a:rPr>
                        <a:t>3.047</a:t>
                      </a:r>
                      <a:endParaRPr lang="en-IN"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46309331"/>
                  </a:ext>
                </a:extLst>
              </a:tr>
              <a:tr h="301498">
                <a:tc>
                  <a:txBody>
                    <a:bodyPr/>
                    <a:lstStyle/>
                    <a:p>
                      <a:pPr algn="ctr">
                        <a:spcBef>
                          <a:spcPts val="1200"/>
                        </a:spcBef>
                      </a:pPr>
                      <a:r>
                        <a:rPr lang="en-IN" sz="1800">
                          <a:effectLst/>
                        </a:rPr>
                        <a:t>B.M</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30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2</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IN" sz="1800">
                          <a:effectLst/>
                        </a:rPr>
                        <a:t>1500</a:t>
                      </a:r>
                      <a:endParaRPr lang="en-IN"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Bef>
                          <a:spcPts val="1200"/>
                        </a:spcBef>
                      </a:pPr>
                      <a:r>
                        <a:rPr lang="en-US" sz="1800" dirty="0">
                          <a:effectLst/>
                        </a:rPr>
                        <a:t>6.953</a:t>
                      </a:r>
                      <a:endParaRPr lang="en-IN"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33092500"/>
                  </a:ext>
                </a:extLst>
              </a:tr>
            </a:tbl>
          </a:graphicData>
        </a:graphic>
      </p:graphicFrame>
      <p:sp>
        <p:nvSpPr>
          <p:cNvPr id="4" name="TextBox 3">
            <a:extLst>
              <a:ext uri="{FF2B5EF4-FFF2-40B4-BE49-F238E27FC236}">
                <a16:creationId xmlns:a16="http://schemas.microsoft.com/office/drawing/2014/main" id="{88351750-2E69-EF25-3BEF-BA26D90ABC95}"/>
              </a:ext>
            </a:extLst>
          </p:cNvPr>
          <p:cNvSpPr txBox="1"/>
          <p:nvPr/>
        </p:nvSpPr>
        <p:spPr>
          <a:xfrm>
            <a:off x="838200" y="152400"/>
            <a:ext cx="10515600" cy="1477328"/>
          </a:xfrm>
          <a:prstGeom prst="rect">
            <a:avLst/>
          </a:prstGeom>
          <a:noFill/>
        </p:spPr>
        <p:txBody>
          <a:bodyPr wrap="square">
            <a:spAutoFit/>
          </a:bodyPr>
          <a:lstStyle/>
          <a:p>
            <a:pPr algn="just"/>
            <a:br>
              <a:rPr lang="en-US" dirty="0"/>
            </a:br>
            <a:r>
              <a:rPr lang="en-US" b="0" i="0" dirty="0">
                <a:solidFill>
                  <a:srgbClr val="0D0D0D"/>
                </a:solidFill>
                <a:effectLst/>
                <a:latin typeface="Söhne"/>
              </a:rPr>
              <a:t>The wear test results indicate that Composition three exhibited the lowest wear rate at 2.856×10-3 mm3/m, significantly lower than the base material's 6.953×10-3 mm3/m. Sample 8 displayed the lowest wear rate, nearly 58% less than the base material. Conversely, Sample 1 showed the highest wear rate at 3.384×10-3 mm3/m. </a:t>
            </a:r>
            <a:endParaRPr lang="en-IN" dirty="0"/>
          </a:p>
        </p:txBody>
      </p:sp>
      <p:pic>
        <p:nvPicPr>
          <p:cNvPr id="6" name="Picture 5">
            <a:extLst>
              <a:ext uri="{FF2B5EF4-FFF2-40B4-BE49-F238E27FC236}">
                <a16:creationId xmlns:a16="http://schemas.microsoft.com/office/drawing/2014/main" id="{42130C30-FA89-927D-9893-0CE0EB02D06F}"/>
              </a:ext>
            </a:extLst>
          </p:cNvPr>
          <p:cNvPicPr>
            <a:picLocks noChangeAspect="1"/>
          </p:cNvPicPr>
          <p:nvPr/>
        </p:nvPicPr>
        <p:blipFill>
          <a:blip r:embed="rId2"/>
          <a:stretch>
            <a:fillRect/>
          </a:stretch>
        </p:blipFill>
        <p:spPr>
          <a:xfrm>
            <a:off x="6934200" y="1828800"/>
            <a:ext cx="4944165" cy="3657600"/>
          </a:xfrm>
          <a:prstGeom prst="rect">
            <a:avLst/>
          </a:prstGeom>
        </p:spPr>
      </p:pic>
      <p:sp>
        <p:nvSpPr>
          <p:cNvPr id="8" name="TextBox 7">
            <a:extLst>
              <a:ext uri="{FF2B5EF4-FFF2-40B4-BE49-F238E27FC236}">
                <a16:creationId xmlns:a16="http://schemas.microsoft.com/office/drawing/2014/main" id="{F42428BA-DE4D-855D-3EA8-D595B0E590C3}"/>
              </a:ext>
            </a:extLst>
          </p:cNvPr>
          <p:cNvSpPr txBox="1"/>
          <p:nvPr/>
        </p:nvSpPr>
        <p:spPr>
          <a:xfrm>
            <a:off x="3048000" y="5812016"/>
            <a:ext cx="6096000" cy="369332"/>
          </a:xfrm>
          <a:prstGeom prst="rect">
            <a:avLst/>
          </a:prstGeom>
          <a:noFill/>
        </p:spPr>
        <p:txBody>
          <a:bodyPr wrap="square">
            <a:spAutoFit/>
          </a:bodyPr>
          <a:lstStyle/>
          <a:p>
            <a:pPr algn="ctr"/>
            <a:r>
              <a:rPr lang="en-US" sz="1800" b="1" i="0" u="none" strike="noStrike" baseline="0" dirty="0">
                <a:solidFill>
                  <a:srgbClr val="000000"/>
                </a:solidFill>
                <a:latin typeface="Times New Roman" panose="02020603050405020304" pitchFamily="18" charset="0"/>
              </a:rPr>
              <a:t>Figure 15: </a:t>
            </a:r>
            <a:r>
              <a:rPr lang="en-US" sz="1800" b="0" i="0" u="none" strike="noStrike" baseline="0" dirty="0">
                <a:solidFill>
                  <a:srgbClr val="000000"/>
                </a:solidFill>
                <a:latin typeface="Times New Roman" panose="02020603050405020304" pitchFamily="18" charset="0"/>
              </a:rPr>
              <a:t>Wear Rate of Composites table and graphs </a:t>
            </a:r>
            <a:endParaRPr lang="en-IN" dirty="0"/>
          </a:p>
        </p:txBody>
      </p:sp>
    </p:spTree>
    <p:extLst>
      <p:ext uri="{BB962C8B-B14F-4D97-AF65-F5344CB8AC3E}">
        <p14:creationId xmlns:p14="http://schemas.microsoft.com/office/powerpoint/2010/main" val="3571772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3D2805-6AC8-2108-D8FA-2CD8ED9EE171}"/>
              </a:ext>
            </a:extLst>
          </p:cNvPr>
          <p:cNvSpPr txBox="1"/>
          <p:nvPr/>
        </p:nvSpPr>
        <p:spPr>
          <a:xfrm>
            <a:off x="876300" y="381000"/>
            <a:ext cx="10439400" cy="1754326"/>
          </a:xfrm>
          <a:prstGeom prst="rect">
            <a:avLst/>
          </a:prstGeom>
          <a:noFill/>
        </p:spPr>
        <p:txBody>
          <a:bodyPr wrap="square">
            <a:spAutoFit/>
          </a:bodyPr>
          <a:lstStyle/>
          <a:p>
            <a:pPr algn="just"/>
            <a:r>
              <a:rPr lang="en-US" b="0" i="0" dirty="0">
                <a:solidFill>
                  <a:srgbClr val="0D0D0D"/>
                </a:solidFill>
                <a:effectLst/>
                <a:latin typeface="Söhne"/>
              </a:rPr>
              <a:t>Various wear mechanisms, such as oxidation, adhesion, abrasion, and delamination, affect the composites. Abrasive wear is suggested by parallel grooves observed in Figures </a:t>
            </a:r>
            <a:r>
              <a:rPr lang="en-US" dirty="0">
                <a:solidFill>
                  <a:srgbClr val="0D0D0D"/>
                </a:solidFill>
                <a:latin typeface="Söhne"/>
              </a:rPr>
              <a:t>15 (</a:t>
            </a:r>
            <a:r>
              <a:rPr lang="en-US" dirty="0" err="1">
                <a:solidFill>
                  <a:srgbClr val="0D0D0D"/>
                </a:solidFill>
                <a:latin typeface="Söhne"/>
              </a:rPr>
              <a:t>a&amp;b</a:t>
            </a:r>
            <a:r>
              <a:rPr lang="en-US" dirty="0">
                <a:solidFill>
                  <a:srgbClr val="0D0D0D"/>
                </a:solidFill>
                <a:latin typeface="Söhne"/>
              </a:rPr>
              <a:t>)</a:t>
            </a:r>
            <a:r>
              <a:rPr lang="en-US" b="0" i="0" dirty="0">
                <a:solidFill>
                  <a:srgbClr val="0D0D0D"/>
                </a:solidFill>
                <a:effectLst/>
                <a:latin typeface="Söhne"/>
              </a:rPr>
              <a:t>. Plastic deformation led to debris accumulation on the pin's surface, accompanied by the formation of tiny cracks and parallel layers. Delamination wear resulted in cavities and fissures on the worn surface, indicating material surface deformation and crack propagation. Ploughing and crater formation further demonstrated plastic deformation's presence.</a:t>
            </a:r>
            <a:endParaRPr lang="en-IN" dirty="0"/>
          </a:p>
        </p:txBody>
      </p:sp>
      <p:pic>
        <p:nvPicPr>
          <p:cNvPr id="5" name="Picture 4">
            <a:extLst>
              <a:ext uri="{FF2B5EF4-FFF2-40B4-BE49-F238E27FC236}">
                <a16:creationId xmlns:a16="http://schemas.microsoft.com/office/drawing/2014/main" id="{D4ACE8CC-11B6-4A45-0803-2FA83D5DB719}"/>
              </a:ext>
            </a:extLst>
          </p:cNvPr>
          <p:cNvPicPr>
            <a:picLocks noChangeAspect="1"/>
          </p:cNvPicPr>
          <p:nvPr/>
        </p:nvPicPr>
        <p:blipFill>
          <a:blip r:embed="rId2"/>
          <a:stretch>
            <a:fillRect/>
          </a:stretch>
        </p:blipFill>
        <p:spPr>
          <a:xfrm>
            <a:off x="2007745" y="2363063"/>
            <a:ext cx="4093335" cy="3572531"/>
          </a:xfrm>
          <a:prstGeom prst="rect">
            <a:avLst/>
          </a:prstGeom>
        </p:spPr>
      </p:pic>
      <p:pic>
        <p:nvPicPr>
          <p:cNvPr id="7" name="Picture 6">
            <a:extLst>
              <a:ext uri="{FF2B5EF4-FFF2-40B4-BE49-F238E27FC236}">
                <a16:creationId xmlns:a16="http://schemas.microsoft.com/office/drawing/2014/main" id="{EBDA684C-4BBC-9F60-0CF5-25331DF3D0AA}"/>
              </a:ext>
            </a:extLst>
          </p:cNvPr>
          <p:cNvPicPr>
            <a:picLocks noChangeAspect="1"/>
          </p:cNvPicPr>
          <p:nvPr/>
        </p:nvPicPr>
        <p:blipFill>
          <a:blip r:embed="rId3"/>
          <a:stretch>
            <a:fillRect/>
          </a:stretch>
        </p:blipFill>
        <p:spPr>
          <a:xfrm>
            <a:off x="6101080" y="2363063"/>
            <a:ext cx="4093335" cy="3557249"/>
          </a:xfrm>
          <a:prstGeom prst="rect">
            <a:avLst/>
          </a:prstGeom>
        </p:spPr>
      </p:pic>
      <p:sp>
        <p:nvSpPr>
          <p:cNvPr id="9" name="TextBox 8">
            <a:extLst>
              <a:ext uri="{FF2B5EF4-FFF2-40B4-BE49-F238E27FC236}">
                <a16:creationId xmlns:a16="http://schemas.microsoft.com/office/drawing/2014/main" id="{C67520D7-B417-3F12-1D44-228D06823A12}"/>
              </a:ext>
            </a:extLst>
          </p:cNvPr>
          <p:cNvSpPr txBox="1"/>
          <p:nvPr/>
        </p:nvSpPr>
        <p:spPr>
          <a:xfrm>
            <a:off x="3042920" y="6163331"/>
            <a:ext cx="6096000" cy="646331"/>
          </a:xfrm>
          <a:prstGeom prst="rect">
            <a:avLst/>
          </a:prstGeom>
          <a:noFill/>
        </p:spPr>
        <p:txBody>
          <a:bodyPr wrap="square">
            <a:spAutoFit/>
          </a:bodyPr>
          <a:lstStyle/>
          <a:p>
            <a:pPr algn="ctr"/>
            <a:r>
              <a:rPr lang="en-US" sz="1800" b="1" i="0" u="none" strike="noStrike" baseline="0" dirty="0">
                <a:solidFill>
                  <a:srgbClr val="000000"/>
                </a:solidFill>
                <a:latin typeface="Times New Roman" panose="02020603050405020304" pitchFamily="18" charset="0"/>
              </a:rPr>
              <a:t>Figure 15: </a:t>
            </a:r>
            <a:r>
              <a:rPr lang="en-US" sz="1800" b="0" i="0" u="none" strike="noStrike" baseline="0" dirty="0">
                <a:solidFill>
                  <a:srgbClr val="000000"/>
                </a:solidFill>
                <a:latin typeface="Times New Roman" panose="02020603050405020304" pitchFamily="18" charset="0"/>
              </a:rPr>
              <a:t>SEM micrographs of high and low worn-out sample 1 and 8 with different magnifications </a:t>
            </a:r>
            <a:endParaRPr lang="en-IN" dirty="0"/>
          </a:p>
        </p:txBody>
      </p:sp>
      <p:sp>
        <p:nvSpPr>
          <p:cNvPr id="10" name="TextBox 9">
            <a:extLst>
              <a:ext uri="{FF2B5EF4-FFF2-40B4-BE49-F238E27FC236}">
                <a16:creationId xmlns:a16="http://schemas.microsoft.com/office/drawing/2014/main" id="{EC2639B6-E8A0-AF62-97DC-B56736507D47}"/>
              </a:ext>
            </a:extLst>
          </p:cNvPr>
          <p:cNvSpPr txBox="1"/>
          <p:nvPr/>
        </p:nvSpPr>
        <p:spPr>
          <a:xfrm>
            <a:off x="3823973" y="5920312"/>
            <a:ext cx="511679" cy="369332"/>
          </a:xfrm>
          <a:prstGeom prst="rect">
            <a:avLst/>
          </a:prstGeom>
          <a:noFill/>
        </p:spPr>
        <p:txBody>
          <a:bodyPr wrap="none" rtlCol="0">
            <a:spAutoFit/>
          </a:bodyPr>
          <a:lstStyle/>
          <a:p>
            <a:r>
              <a:rPr lang="en-IN" dirty="0"/>
              <a:t>(a)</a:t>
            </a:r>
          </a:p>
        </p:txBody>
      </p:sp>
      <p:sp>
        <p:nvSpPr>
          <p:cNvPr id="11" name="TextBox 10">
            <a:extLst>
              <a:ext uri="{FF2B5EF4-FFF2-40B4-BE49-F238E27FC236}">
                <a16:creationId xmlns:a16="http://schemas.microsoft.com/office/drawing/2014/main" id="{8F1C8DE2-C8AD-D2A9-790B-FC3EA0DCE2BB}"/>
              </a:ext>
            </a:extLst>
          </p:cNvPr>
          <p:cNvSpPr txBox="1"/>
          <p:nvPr/>
        </p:nvSpPr>
        <p:spPr>
          <a:xfrm>
            <a:off x="7903334" y="5935594"/>
            <a:ext cx="511679" cy="369332"/>
          </a:xfrm>
          <a:prstGeom prst="rect">
            <a:avLst/>
          </a:prstGeom>
          <a:noFill/>
        </p:spPr>
        <p:txBody>
          <a:bodyPr wrap="none" rtlCol="0">
            <a:spAutoFit/>
          </a:bodyPr>
          <a:lstStyle/>
          <a:p>
            <a:r>
              <a:rPr lang="en-IN" dirty="0"/>
              <a:t>(b)</a:t>
            </a:r>
          </a:p>
        </p:txBody>
      </p:sp>
    </p:spTree>
    <p:extLst>
      <p:ext uri="{BB962C8B-B14F-4D97-AF65-F5344CB8AC3E}">
        <p14:creationId xmlns:p14="http://schemas.microsoft.com/office/powerpoint/2010/main" val="2693393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69800-84D7-A141-8574-8641670393D4}"/>
              </a:ext>
            </a:extLst>
          </p:cNvPr>
          <p:cNvSpPr txBox="1"/>
          <p:nvPr/>
        </p:nvSpPr>
        <p:spPr>
          <a:xfrm>
            <a:off x="914400" y="228600"/>
            <a:ext cx="10439400" cy="2893100"/>
          </a:xfrm>
          <a:prstGeom prst="rect">
            <a:avLst/>
          </a:prstGeom>
          <a:noFill/>
        </p:spPr>
        <p:txBody>
          <a:bodyPr wrap="square">
            <a:spAutoFit/>
          </a:bodyPr>
          <a:lstStyle/>
          <a:p>
            <a:pPr algn="just"/>
            <a:r>
              <a:rPr lang="en-US" sz="2000" b="1" i="0" dirty="0">
                <a:solidFill>
                  <a:srgbClr val="0D0D0D"/>
                </a:solidFill>
                <a:effectLst/>
                <a:latin typeface="Söhne"/>
              </a:rPr>
              <a:t>Corrasion Test:</a:t>
            </a:r>
          </a:p>
          <a:p>
            <a:pPr algn="just"/>
            <a:r>
              <a:rPr lang="en-US" b="0" i="0" dirty="0">
                <a:solidFill>
                  <a:srgbClr val="0D0D0D"/>
                </a:solidFill>
                <a:effectLst/>
                <a:latin typeface="Söhne"/>
              </a:rPr>
              <a:t>The AZ91 alloy, post-friction stir processing, underwent meticulous corrosion evaluation. Initially, samples were extracted from the treated zone using a wire electrical discharge machine and uniformly ground with emery sheets. Subsequently, they underwent immersion testing for 48 hours in a 3.5% NaCl solution. Samples were then cleansed with distilled water, polished with emery paper to eliminate corrosion elements, and re-cleaned. Dry samples were reweighed to measure corrosion-induced weight variations. Data from this rigorous procedure, revealed the corrosion rate. Analysis from graph indicates that sample 4 exhibited the least weight loss at 6.97%, while samples with equal amounts of aluminum oxide and graphene suffered the highest loss at 27.96%, surpassing the base material's 14.36% loss. This systematic approach provides valuable insights into the corrosion behavior of AZ91 alloy post-friction stir processing.</a:t>
            </a:r>
            <a:endParaRPr lang="en-IN" dirty="0"/>
          </a:p>
        </p:txBody>
      </p:sp>
      <p:pic>
        <p:nvPicPr>
          <p:cNvPr id="5" name="Picture 4">
            <a:extLst>
              <a:ext uri="{FF2B5EF4-FFF2-40B4-BE49-F238E27FC236}">
                <a16:creationId xmlns:a16="http://schemas.microsoft.com/office/drawing/2014/main" id="{1DBA4ADE-2A83-823F-D396-780966A8C924}"/>
              </a:ext>
            </a:extLst>
          </p:cNvPr>
          <p:cNvPicPr>
            <a:picLocks noChangeAspect="1"/>
          </p:cNvPicPr>
          <p:nvPr/>
        </p:nvPicPr>
        <p:blipFill>
          <a:blip r:embed="rId2"/>
          <a:stretch>
            <a:fillRect/>
          </a:stretch>
        </p:blipFill>
        <p:spPr>
          <a:xfrm>
            <a:off x="6105728" y="3111143"/>
            <a:ext cx="5248072" cy="2898099"/>
          </a:xfrm>
          <a:prstGeom prst="rect">
            <a:avLst/>
          </a:prstGeom>
        </p:spPr>
      </p:pic>
      <p:graphicFrame>
        <p:nvGraphicFramePr>
          <p:cNvPr id="6" name="Table 5">
            <a:extLst>
              <a:ext uri="{FF2B5EF4-FFF2-40B4-BE49-F238E27FC236}">
                <a16:creationId xmlns:a16="http://schemas.microsoft.com/office/drawing/2014/main" id="{BD443E64-C70D-2A41-A21A-004C39117732}"/>
              </a:ext>
            </a:extLst>
          </p:cNvPr>
          <p:cNvGraphicFramePr>
            <a:graphicFrameLocks noGrp="1"/>
          </p:cNvGraphicFramePr>
          <p:nvPr>
            <p:extLst>
              <p:ext uri="{D42A27DB-BD31-4B8C-83A1-F6EECF244321}">
                <p14:modId xmlns:p14="http://schemas.microsoft.com/office/powerpoint/2010/main" val="643721679"/>
              </p:ext>
            </p:extLst>
          </p:nvPr>
        </p:nvGraphicFramePr>
        <p:xfrm>
          <a:off x="1295400" y="3111143"/>
          <a:ext cx="4135560" cy="3673856"/>
        </p:xfrm>
        <a:graphic>
          <a:graphicData uri="http://schemas.openxmlformats.org/drawingml/2006/table">
            <a:tbl>
              <a:tblPr firstRow="1" firstCol="1" bandRow="1">
                <a:tableStyleId>{5C22544A-7EE6-4342-B048-85BDC9FD1C3A}</a:tableStyleId>
              </a:tblPr>
              <a:tblGrid>
                <a:gridCol w="598793">
                  <a:extLst>
                    <a:ext uri="{9D8B030D-6E8A-4147-A177-3AD203B41FA5}">
                      <a16:colId xmlns:a16="http://schemas.microsoft.com/office/drawing/2014/main" val="2713678160"/>
                    </a:ext>
                  </a:extLst>
                </a:gridCol>
                <a:gridCol w="954180">
                  <a:extLst>
                    <a:ext uri="{9D8B030D-6E8A-4147-A177-3AD203B41FA5}">
                      <a16:colId xmlns:a16="http://schemas.microsoft.com/office/drawing/2014/main" val="1071112278"/>
                    </a:ext>
                  </a:extLst>
                </a:gridCol>
                <a:gridCol w="906187">
                  <a:extLst>
                    <a:ext uri="{9D8B030D-6E8A-4147-A177-3AD203B41FA5}">
                      <a16:colId xmlns:a16="http://schemas.microsoft.com/office/drawing/2014/main" val="1224386721"/>
                    </a:ext>
                  </a:extLst>
                </a:gridCol>
                <a:gridCol w="685800">
                  <a:extLst>
                    <a:ext uri="{9D8B030D-6E8A-4147-A177-3AD203B41FA5}">
                      <a16:colId xmlns:a16="http://schemas.microsoft.com/office/drawing/2014/main" val="1493856730"/>
                    </a:ext>
                  </a:extLst>
                </a:gridCol>
                <a:gridCol w="990600">
                  <a:extLst>
                    <a:ext uri="{9D8B030D-6E8A-4147-A177-3AD203B41FA5}">
                      <a16:colId xmlns:a16="http://schemas.microsoft.com/office/drawing/2014/main" val="3372643180"/>
                    </a:ext>
                  </a:extLst>
                </a:gridCol>
              </a:tblGrid>
              <a:tr h="498710">
                <a:tc>
                  <a:txBody>
                    <a:bodyPr/>
                    <a:lstStyle/>
                    <a:p>
                      <a:pPr algn="ctr"/>
                      <a:r>
                        <a:rPr lang="en-US" sz="1200">
                          <a:effectLst/>
                        </a:rPr>
                        <a:t>Sl. No.</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Initial Weight</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After Test Weight</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Weight loss</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Weight loss in %</a:t>
                      </a:r>
                      <a:endParaRPr lang="en-IN" sz="1200">
                        <a:effectLst/>
                        <a:latin typeface="Times New Roman" panose="02020603050405020304" pitchFamily="18" charset="0"/>
                        <a:ea typeface="Times New Roman" panose="02020603050405020304" pitchFamily="18" charset="0"/>
                      </a:endParaRPr>
                    </a:p>
                  </a:txBody>
                  <a:tcPr marL="66242" marR="66242" marT="0" marB="0"/>
                </a:tc>
                <a:extLst>
                  <a:ext uri="{0D108BD9-81ED-4DB2-BD59-A6C34878D82A}">
                    <a16:rowId xmlns:a16="http://schemas.microsoft.com/office/drawing/2014/main" val="630257292"/>
                  </a:ext>
                </a:extLst>
              </a:tr>
              <a:tr h="332474">
                <a:tc>
                  <a:txBody>
                    <a:bodyPr/>
                    <a:lstStyle/>
                    <a:p>
                      <a:pPr algn="ctr"/>
                      <a:r>
                        <a:rPr lang="en-US" sz="1200">
                          <a:effectLst/>
                        </a:rPr>
                        <a:t>1</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2.346</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2.079</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0.267</a:t>
                      </a:r>
                      <a:endParaRPr lang="en-IN" sz="1200">
                        <a:effectLst/>
                        <a:latin typeface="Times New Roman" panose="02020603050405020304" pitchFamily="18" charset="0"/>
                        <a:ea typeface="Times New Roman" panose="02020603050405020304" pitchFamily="18" charset="0"/>
                      </a:endParaRPr>
                    </a:p>
                  </a:txBody>
                  <a:tcPr marL="66242" marR="66242" marT="0" marB="0" anchor="b"/>
                </a:tc>
                <a:tc>
                  <a:txBody>
                    <a:bodyPr/>
                    <a:lstStyle/>
                    <a:p>
                      <a:pPr algn="ctr"/>
                      <a:r>
                        <a:rPr lang="en-US" sz="1200">
                          <a:effectLst/>
                        </a:rPr>
                        <a:t>11.38107</a:t>
                      </a:r>
                      <a:endParaRPr lang="en-IN" sz="1200">
                        <a:effectLst/>
                        <a:latin typeface="Times New Roman" panose="02020603050405020304" pitchFamily="18" charset="0"/>
                        <a:ea typeface="Times New Roman" panose="02020603050405020304" pitchFamily="18" charset="0"/>
                      </a:endParaRPr>
                    </a:p>
                  </a:txBody>
                  <a:tcPr marL="66242" marR="66242" marT="0" marB="0" anchor="b"/>
                </a:tc>
                <a:extLst>
                  <a:ext uri="{0D108BD9-81ED-4DB2-BD59-A6C34878D82A}">
                    <a16:rowId xmlns:a16="http://schemas.microsoft.com/office/drawing/2014/main" val="3728992443"/>
                  </a:ext>
                </a:extLst>
              </a:tr>
              <a:tr h="332474">
                <a:tc>
                  <a:txBody>
                    <a:bodyPr/>
                    <a:lstStyle/>
                    <a:p>
                      <a:pPr algn="ctr"/>
                      <a:r>
                        <a:rPr lang="en-US" sz="1200">
                          <a:effectLst/>
                        </a:rPr>
                        <a:t>2</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2.106</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1.517</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0.589</a:t>
                      </a:r>
                      <a:endParaRPr lang="en-IN" sz="1200">
                        <a:effectLst/>
                        <a:latin typeface="Times New Roman" panose="02020603050405020304" pitchFamily="18" charset="0"/>
                        <a:ea typeface="Times New Roman" panose="02020603050405020304" pitchFamily="18" charset="0"/>
                      </a:endParaRPr>
                    </a:p>
                  </a:txBody>
                  <a:tcPr marL="66242" marR="66242" marT="0" marB="0" anchor="b"/>
                </a:tc>
                <a:tc>
                  <a:txBody>
                    <a:bodyPr/>
                    <a:lstStyle/>
                    <a:p>
                      <a:pPr algn="ctr"/>
                      <a:r>
                        <a:rPr lang="en-US" sz="1200" dirty="0">
                          <a:effectLst/>
                        </a:rPr>
                        <a:t>27.96771</a:t>
                      </a:r>
                      <a:endParaRPr lang="en-IN" sz="1200" dirty="0">
                        <a:effectLst/>
                        <a:latin typeface="Times New Roman" panose="02020603050405020304" pitchFamily="18" charset="0"/>
                        <a:ea typeface="Times New Roman" panose="02020603050405020304" pitchFamily="18" charset="0"/>
                      </a:endParaRPr>
                    </a:p>
                  </a:txBody>
                  <a:tcPr marL="66242" marR="66242" marT="0" marB="0" anchor="b"/>
                </a:tc>
                <a:extLst>
                  <a:ext uri="{0D108BD9-81ED-4DB2-BD59-A6C34878D82A}">
                    <a16:rowId xmlns:a16="http://schemas.microsoft.com/office/drawing/2014/main" val="3961094668"/>
                  </a:ext>
                </a:extLst>
              </a:tr>
              <a:tr h="332474">
                <a:tc>
                  <a:txBody>
                    <a:bodyPr/>
                    <a:lstStyle/>
                    <a:p>
                      <a:pPr algn="ctr"/>
                      <a:r>
                        <a:rPr lang="en-US" sz="1200">
                          <a:effectLst/>
                        </a:rPr>
                        <a:t>3</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dirty="0">
                          <a:effectLst/>
                        </a:rPr>
                        <a:t>2.044</a:t>
                      </a:r>
                      <a:endParaRPr lang="en-IN" sz="1200" dirty="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1.485</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dirty="0">
                          <a:effectLst/>
                        </a:rPr>
                        <a:t>0.559</a:t>
                      </a:r>
                      <a:endParaRPr lang="en-IN" sz="1200" dirty="0">
                        <a:effectLst/>
                        <a:latin typeface="Times New Roman" panose="02020603050405020304" pitchFamily="18" charset="0"/>
                        <a:ea typeface="Times New Roman" panose="02020603050405020304" pitchFamily="18" charset="0"/>
                      </a:endParaRPr>
                    </a:p>
                  </a:txBody>
                  <a:tcPr marL="66242" marR="66242" marT="0" marB="0" anchor="b"/>
                </a:tc>
                <a:tc>
                  <a:txBody>
                    <a:bodyPr/>
                    <a:lstStyle/>
                    <a:p>
                      <a:pPr algn="ctr"/>
                      <a:r>
                        <a:rPr lang="en-US" sz="1200">
                          <a:effectLst/>
                        </a:rPr>
                        <a:t>27.34834</a:t>
                      </a:r>
                      <a:endParaRPr lang="en-IN" sz="1200">
                        <a:effectLst/>
                        <a:latin typeface="Times New Roman" panose="02020603050405020304" pitchFamily="18" charset="0"/>
                        <a:ea typeface="Times New Roman" panose="02020603050405020304" pitchFamily="18" charset="0"/>
                      </a:endParaRPr>
                    </a:p>
                  </a:txBody>
                  <a:tcPr marL="66242" marR="66242" marT="0" marB="0" anchor="b"/>
                </a:tc>
                <a:extLst>
                  <a:ext uri="{0D108BD9-81ED-4DB2-BD59-A6C34878D82A}">
                    <a16:rowId xmlns:a16="http://schemas.microsoft.com/office/drawing/2014/main" val="3886648462"/>
                  </a:ext>
                </a:extLst>
              </a:tr>
              <a:tr h="332474">
                <a:tc>
                  <a:txBody>
                    <a:bodyPr/>
                    <a:lstStyle/>
                    <a:p>
                      <a:pPr algn="ctr"/>
                      <a:r>
                        <a:rPr lang="en-US" sz="1200">
                          <a:effectLst/>
                        </a:rPr>
                        <a:t>4</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dirty="0">
                          <a:effectLst/>
                        </a:rPr>
                        <a:t>2.780</a:t>
                      </a:r>
                      <a:endParaRPr lang="en-IN" sz="1200" dirty="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2.586</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0.194</a:t>
                      </a:r>
                      <a:endParaRPr lang="en-IN" sz="1200">
                        <a:effectLst/>
                        <a:latin typeface="Times New Roman" panose="02020603050405020304" pitchFamily="18" charset="0"/>
                        <a:ea typeface="Times New Roman" panose="02020603050405020304" pitchFamily="18" charset="0"/>
                      </a:endParaRPr>
                    </a:p>
                  </a:txBody>
                  <a:tcPr marL="66242" marR="66242" marT="0" marB="0" anchor="b"/>
                </a:tc>
                <a:tc>
                  <a:txBody>
                    <a:bodyPr/>
                    <a:lstStyle/>
                    <a:p>
                      <a:pPr algn="ctr"/>
                      <a:r>
                        <a:rPr lang="en-US" sz="1200">
                          <a:effectLst/>
                        </a:rPr>
                        <a:t>6.978417</a:t>
                      </a:r>
                      <a:endParaRPr lang="en-IN" sz="1200">
                        <a:effectLst/>
                        <a:latin typeface="Times New Roman" panose="02020603050405020304" pitchFamily="18" charset="0"/>
                        <a:ea typeface="Times New Roman" panose="02020603050405020304" pitchFamily="18" charset="0"/>
                      </a:endParaRPr>
                    </a:p>
                  </a:txBody>
                  <a:tcPr marL="66242" marR="66242" marT="0" marB="0" anchor="b"/>
                </a:tc>
                <a:extLst>
                  <a:ext uri="{0D108BD9-81ED-4DB2-BD59-A6C34878D82A}">
                    <a16:rowId xmlns:a16="http://schemas.microsoft.com/office/drawing/2014/main" val="3527467014"/>
                  </a:ext>
                </a:extLst>
              </a:tr>
              <a:tr h="172104">
                <a:tc>
                  <a:txBody>
                    <a:bodyPr/>
                    <a:lstStyle/>
                    <a:p>
                      <a:pPr algn="ctr"/>
                      <a:r>
                        <a:rPr lang="en-US" sz="1200">
                          <a:effectLst/>
                        </a:rPr>
                        <a:t>5</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3.980</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3.582</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dirty="0">
                          <a:effectLst/>
                        </a:rPr>
                        <a:t>0.398</a:t>
                      </a:r>
                      <a:endParaRPr lang="en-IN" sz="1200" dirty="0">
                        <a:effectLst/>
                        <a:latin typeface="Times New Roman" panose="02020603050405020304" pitchFamily="18" charset="0"/>
                        <a:ea typeface="Times New Roman" panose="02020603050405020304" pitchFamily="18" charset="0"/>
                      </a:endParaRPr>
                    </a:p>
                  </a:txBody>
                  <a:tcPr marL="66242" marR="66242" marT="0" marB="0" anchor="b"/>
                </a:tc>
                <a:tc>
                  <a:txBody>
                    <a:bodyPr/>
                    <a:lstStyle/>
                    <a:p>
                      <a:pPr algn="ctr"/>
                      <a:r>
                        <a:rPr lang="en-US" sz="1200">
                          <a:effectLst/>
                        </a:rPr>
                        <a:t>10</a:t>
                      </a:r>
                      <a:endParaRPr lang="en-IN" sz="1200">
                        <a:effectLst/>
                        <a:latin typeface="Times New Roman" panose="02020603050405020304" pitchFamily="18" charset="0"/>
                        <a:ea typeface="Times New Roman" panose="02020603050405020304" pitchFamily="18" charset="0"/>
                      </a:endParaRPr>
                    </a:p>
                  </a:txBody>
                  <a:tcPr marL="66242" marR="66242" marT="0" marB="0" anchor="b"/>
                </a:tc>
                <a:extLst>
                  <a:ext uri="{0D108BD9-81ED-4DB2-BD59-A6C34878D82A}">
                    <a16:rowId xmlns:a16="http://schemas.microsoft.com/office/drawing/2014/main" val="876638717"/>
                  </a:ext>
                </a:extLst>
              </a:tr>
              <a:tr h="332474">
                <a:tc>
                  <a:txBody>
                    <a:bodyPr/>
                    <a:lstStyle/>
                    <a:p>
                      <a:pPr algn="ctr"/>
                      <a:r>
                        <a:rPr lang="en-US" sz="1200">
                          <a:effectLst/>
                        </a:rPr>
                        <a:t>6</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2.335</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dirty="0">
                          <a:effectLst/>
                        </a:rPr>
                        <a:t>1.874</a:t>
                      </a:r>
                      <a:endParaRPr lang="en-IN" sz="1200" dirty="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0.461</a:t>
                      </a:r>
                      <a:endParaRPr lang="en-IN" sz="1200">
                        <a:effectLst/>
                        <a:latin typeface="Times New Roman" panose="02020603050405020304" pitchFamily="18" charset="0"/>
                        <a:ea typeface="Times New Roman" panose="02020603050405020304" pitchFamily="18" charset="0"/>
                      </a:endParaRPr>
                    </a:p>
                  </a:txBody>
                  <a:tcPr marL="66242" marR="66242" marT="0" marB="0" anchor="b"/>
                </a:tc>
                <a:tc>
                  <a:txBody>
                    <a:bodyPr/>
                    <a:lstStyle/>
                    <a:p>
                      <a:pPr algn="ctr"/>
                      <a:r>
                        <a:rPr lang="en-US" sz="1200">
                          <a:effectLst/>
                        </a:rPr>
                        <a:t>19.74304</a:t>
                      </a:r>
                      <a:endParaRPr lang="en-IN" sz="1200">
                        <a:effectLst/>
                        <a:latin typeface="Times New Roman" panose="02020603050405020304" pitchFamily="18" charset="0"/>
                        <a:ea typeface="Times New Roman" panose="02020603050405020304" pitchFamily="18" charset="0"/>
                      </a:endParaRPr>
                    </a:p>
                  </a:txBody>
                  <a:tcPr marL="66242" marR="66242" marT="0" marB="0" anchor="b"/>
                </a:tc>
                <a:extLst>
                  <a:ext uri="{0D108BD9-81ED-4DB2-BD59-A6C34878D82A}">
                    <a16:rowId xmlns:a16="http://schemas.microsoft.com/office/drawing/2014/main" val="3198405818"/>
                  </a:ext>
                </a:extLst>
              </a:tr>
              <a:tr h="332474">
                <a:tc>
                  <a:txBody>
                    <a:bodyPr/>
                    <a:lstStyle/>
                    <a:p>
                      <a:pPr algn="ctr"/>
                      <a:r>
                        <a:rPr lang="en-US" sz="1200">
                          <a:effectLst/>
                        </a:rPr>
                        <a:t>7</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2.090</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dirty="0">
                          <a:effectLst/>
                        </a:rPr>
                        <a:t>1.904</a:t>
                      </a:r>
                      <a:endParaRPr lang="en-IN" sz="1200" dirty="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0.186</a:t>
                      </a:r>
                      <a:endParaRPr lang="en-IN" sz="1200">
                        <a:effectLst/>
                        <a:latin typeface="Times New Roman" panose="02020603050405020304" pitchFamily="18" charset="0"/>
                        <a:ea typeface="Times New Roman" panose="02020603050405020304" pitchFamily="18" charset="0"/>
                      </a:endParaRPr>
                    </a:p>
                  </a:txBody>
                  <a:tcPr marL="66242" marR="66242" marT="0" marB="0" anchor="b"/>
                </a:tc>
                <a:tc>
                  <a:txBody>
                    <a:bodyPr/>
                    <a:lstStyle/>
                    <a:p>
                      <a:pPr algn="ctr"/>
                      <a:r>
                        <a:rPr lang="en-US" sz="1200">
                          <a:effectLst/>
                        </a:rPr>
                        <a:t>8.899522</a:t>
                      </a:r>
                      <a:endParaRPr lang="en-IN" sz="1200">
                        <a:effectLst/>
                        <a:latin typeface="Times New Roman" panose="02020603050405020304" pitchFamily="18" charset="0"/>
                        <a:ea typeface="Times New Roman" panose="02020603050405020304" pitchFamily="18" charset="0"/>
                      </a:endParaRPr>
                    </a:p>
                  </a:txBody>
                  <a:tcPr marL="66242" marR="66242" marT="0" marB="0" anchor="b"/>
                </a:tc>
                <a:extLst>
                  <a:ext uri="{0D108BD9-81ED-4DB2-BD59-A6C34878D82A}">
                    <a16:rowId xmlns:a16="http://schemas.microsoft.com/office/drawing/2014/main" val="3444531910"/>
                  </a:ext>
                </a:extLst>
              </a:tr>
              <a:tr h="332474">
                <a:tc>
                  <a:txBody>
                    <a:bodyPr/>
                    <a:lstStyle/>
                    <a:p>
                      <a:pPr algn="ctr"/>
                      <a:r>
                        <a:rPr lang="en-US" sz="1200">
                          <a:effectLst/>
                        </a:rPr>
                        <a:t>8</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2.825</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dirty="0">
                          <a:effectLst/>
                        </a:rPr>
                        <a:t>2.558</a:t>
                      </a:r>
                      <a:endParaRPr lang="en-IN" sz="1200" dirty="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0.267</a:t>
                      </a:r>
                      <a:endParaRPr lang="en-IN" sz="1200">
                        <a:effectLst/>
                        <a:latin typeface="Times New Roman" panose="02020603050405020304" pitchFamily="18" charset="0"/>
                        <a:ea typeface="Times New Roman" panose="02020603050405020304" pitchFamily="18" charset="0"/>
                      </a:endParaRPr>
                    </a:p>
                  </a:txBody>
                  <a:tcPr marL="66242" marR="66242" marT="0" marB="0" anchor="b"/>
                </a:tc>
                <a:tc>
                  <a:txBody>
                    <a:bodyPr/>
                    <a:lstStyle/>
                    <a:p>
                      <a:pPr algn="ctr"/>
                      <a:r>
                        <a:rPr lang="en-US" sz="1200">
                          <a:effectLst/>
                        </a:rPr>
                        <a:t>9.451327</a:t>
                      </a:r>
                      <a:endParaRPr lang="en-IN" sz="1200">
                        <a:effectLst/>
                        <a:latin typeface="Times New Roman" panose="02020603050405020304" pitchFamily="18" charset="0"/>
                        <a:ea typeface="Times New Roman" panose="02020603050405020304" pitchFamily="18" charset="0"/>
                      </a:endParaRPr>
                    </a:p>
                  </a:txBody>
                  <a:tcPr marL="66242" marR="66242" marT="0" marB="0" anchor="b"/>
                </a:tc>
                <a:extLst>
                  <a:ext uri="{0D108BD9-81ED-4DB2-BD59-A6C34878D82A}">
                    <a16:rowId xmlns:a16="http://schemas.microsoft.com/office/drawing/2014/main" val="1626083342"/>
                  </a:ext>
                </a:extLst>
              </a:tr>
              <a:tr h="332474">
                <a:tc>
                  <a:txBody>
                    <a:bodyPr/>
                    <a:lstStyle/>
                    <a:p>
                      <a:pPr algn="ctr"/>
                      <a:r>
                        <a:rPr lang="en-US" sz="1200">
                          <a:effectLst/>
                        </a:rPr>
                        <a:t>9</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2.160</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1.565</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0.595</a:t>
                      </a:r>
                      <a:endParaRPr lang="en-IN" sz="1200">
                        <a:effectLst/>
                        <a:latin typeface="Times New Roman" panose="02020603050405020304" pitchFamily="18" charset="0"/>
                        <a:ea typeface="Times New Roman" panose="02020603050405020304" pitchFamily="18" charset="0"/>
                      </a:endParaRPr>
                    </a:p>
                  </a:txBody>
                  <a:tcPr marL="66242" marR="66242" marT="0" marB="0" anchor="b"/>
                </a:tc>
                <a:tc>
                  <a:txBody>
                    <a:bodyPr/>
                    <a:lstStyle/>
                    <a:p>
                      <a:pPr algn="ctr"/>
                      <a:r>
                        <a:rPr lang="en-US" sz="1200">
                          <a:effectLst/>
                        </a:rPr>
                        <a:t>27.5463</a:t>
                      </a:r>
                      <a:endParaRPr lang="en-IN" sz="1200">
                        <a:effectLst/>
                        <a:latin typeface="Times New Roman" panose="02020603050405020304" pitchFamily="18" charset="0"/>
                        <a:ea typeface="Times New Roman" panose="02020603050405020304" pitchFamily="18" charset="0"/>
                      </a:endParaRPr>
                    </a:p>
                  </a:txBody>
                  <a:tcPr marL="66242" marR="66242" marT="0" marB="0" anchor="b"/>
                </a:tc>
                <a:extLst>
                  <a:ext uri="{0D108BD9-81ED-4DB2-BD59-A6C34878D82A}">
                    <a16:rowId xmlns:a16="http://schemas.microsoft.com/office/drawing/2014/main" val="3110679944"/>
                  </a:ext>
                </a:extLst>
              </a:tr>
              <a:tr h="332474">
                <a:tc>
                  <a:txBody>
                    <a:bodyPr/>
                    <a:lstStyle/>
                    <a:p>
                      <a:pPr algn="ctr"/>
                      <a:r>
                        <a:rPr lang="en-US" sz="1200">
                          <a:effectLst/>
                        </a:rPr>
                        <a:t>B.M</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2.896</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2.480</a:t>
                      </a:r>
                      <a:endParaRPr lang="en-IN" sz="1200">
                        <a:effectLst/>
                        <a:latin typeface="Times New Roman" panose="02020603050405020304" pitchFamily="18" charset="0"/>
                        <a:ea typeface="Times New Roman" panose="02020603050405020304" pitchFamily="18" charset="0"/>
                      </a:endParaRPr>
                    </a:p>
                  </a:txBody>
                  <a:tcPr marL="66242" marR="66242" marT="0" marB="0"/>
                </a:tc>
                <a:tc>
                  <a:txBody>
                    <a:bodyPr/>
                    <a:lstStyle/>
                    <a:p>
                      <a:pPr algn="ctr"/>
                      <a:r>
                        <a:rPr lang="en-US" sz="1200">
                          <a:effectLst/>
                        </a:rPr>
                        <a:t>0.416</a:t>
                      </a:r>
                      <a:endParaRPr lang="en-IN" sz="1200">
                        <a:effectLst/>
                        <a:latin typeface="Times New Roman" panose="02020603050405020304" pitchFamily="18" charset="0"/>
                        <a:ea typeface="Times New Roman" panose="02020603050405020304" pitchFamily="18" charset="0"/>
                      </a:endParaRPr>
                    </a:p>
                  </a:txBody>
                  <a:tcPr marL="66242" marR="66242" marT="0" marB="0" anchor="b"/>
                </a:tc>
                <a:tc>
                  <a:txBody>
                    <a:bodyPr/>
                    <a:lstStyle/>
                    <a:p>
                      <a:pPr algn="ctr"/>
                      <a:r>
                        <a:rPr lang="en-US" sz="1200" dirty="0">
                          <a:effectLst/>
                        </a:rPr>
                        <a:t>14.36464</a:t>
                      </a:r>
                      <a:endParaRPr lang="en-IN" sz="1200" dirty="0">
                        <a:effectLst/>
                        <a:latin typeface="Times New Roman" panose="02020603050405020304" pitchFamily="18" charset="0"/>
                        <a:ea typeface="Times New Roman" panose="02020603050405020304" pitchFamily="18" charset="0"/>
                      </a:endParaRPr>
                    </a:p>
                  </a:txBody>
                  <a:tcPr marL="66242" marR="66242" marT="0" marB="0" anchor="b"/>
                </a:tc>
                <a:extLst>
                  <a:ext uri="{0D108BD9-81ED-4DB2-BD59-A6C34878D82A}">
                    <a16:rowId xmlns:a16="http://schemas.microsoft.com/office/drawing/2014/main" val="1381900649"/>
                  </a:ext>
                </a:extLst>
              </a:tr>
            </a:tbl>
          </a:graphicData>
        </a:graphic>
      </p:graphicFrame>
      <p:sp>
        <p:nvSpPr>
          <p:cNvPr id="8" name="TextBox 7">
            <a:extLst>
              <a:ext uri="{FF2B5EF4-FFF2-40B4-BE49-F238E27FC236}">
                <a16:creationId xmlns:a16="http://schemas.microsoft.com/office/drawing/2014/main" id="{35090991-21D1-24E0-8D6E-A712C3A17FCC}"/>
              </a:ext>
            </a:extLst>
          </p:cNvPr>
          <p:cNvSpPr txBox="1"/>
          <p:nvPr/>
        </p:nvSpPr>
        <p:spPr>
          <a:xfrm>
            <a:off x="6060440" y="6107668"/>
            <a:ext cx="6096000" cy="369332"/>
          </a:xfrm>
          <a:prstGeom prst="rect">
            <a:avLst/>
          </a:prstGeom>
          <a:noFill/>
        </p:spPr>
        <p:txBody>
          <a:bodyPr wrap="square">
            <a:spAutoFit/>
          </a:bodyPr>
          <a:lstStyle/>
          <a:p>
            <a:r>
              <a:rPr lang="en-US" sz="1800" b="1" i="0" u="none" strike="noStrike" baseline="0" dirty="0">
                <a:solidFill>
                  <a:srgbClr val="000000"/>
                </a:solidFill>
                <a:latin typeface="Times New Roman" panose="02020603050405020304" pitchFamily="18" charset="0"/>
              </a:rPr>
              <a:t>Figure 16: </a:t>
            </a:r>
            <a:r>
              <a:rPr lang="en-US" sz="1800" b="0" i="0" u="none" strike="noStrike" baseline="0" dirty="0">
                <a:solidFill>
                  <a:srgbClr val="000000"/>
                </a:solidFill>
                <a:latin typeface="Times New Roman" panose="02020603050405020304" pitchFamily="18" charset="0"/>
              </a:rPr>
              <a:t>Weight loss % due to corrosion of specimens </a:t>
            </a:r>
            <a:endParaRPr lang="en-IN" dirty="0"/>
          </a:p>
        </p:txBody>
      </p:sp>
    </p:spTree>
    <p:extLst>
      <p:ext uri="{BB962C8B-B14F-4D97-AF65-F5344CB8AC3E}">
        <p14:creationId xmlns:p14="http://schemas.microsoft.com/office/powerpoint/2010/main" val="2936957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28345"/>
            <a:ext cx="3426156" cy="566181"/>
          </a:xfrm>
          <a:prstGeom prst="rect">
            <a:avLst/>
          </a:prstGeom>
        </p:spPr>
        <p:txBody>
          <a:bodyPr vert="horz" wrap="square" lIns="0" tIns="12065" rIns="0" bIns="0" rtlCol="0">
            <a:spAutoFit/>
          </a:bodyPr>
          <a:lstStyle/>
          <a:p>
            <a:pPr marL="12700">
              <a:lnSpc>
                <a:spcPct val="100000"/>
              </a:lnSpc>
              <a:spcBef>
                <a:spcPts val="95"/>
              </a:spcBef>
            </a:pPr>
            <a:r>
              <a:rPr lang="en-IN" spc="-5" dirty="0">
                <a:latin typeface="Times New Roman" panose="02020603050405020304" pitchFamily="18" charset="0"/>
                <a:cs typeface="Times New Roman" panose="02020603050405020304" pitchFamily="18" charset="0"/>
              </a:rPr>
              <a:t>CONCLUSION</a:t>
            </a:r>
          </a:p>
        </p:txBody>
      </p:sp>
      <mc:AlternateContent xmlns:mc="http://schemas.openxmlformats.org/markup-compatibility/2006">
        <mc:Choice xmlns:a14="http://schemas.microsoft.com/office/drawing/2010/main" Requires="a14">
          <p:sp>
            <p:nvSpPr>
              <p:cNvPr id="3" name="object 3"/>
              <p:cNvSpPr txBox="1"/>
              <p:nvPr/>
            </p:nvSpPr>
            <p:spPr>
              <a:xfrm>
                <a:off x="917244" y="1295400"/>
                <a:ext cx="10363835" cy="3891450"/>
              </a:xfrm>
              <a:prstGeom prst="rect">
                <a:avLst/>
              </a:prstGeom>
            </p:spPr>
            <p:txBody>
              <a:bodyPr vert="horz" wrap="square" lIns="0" tIns="13335" rIns="0" bIns="0" rtlCol="0">
                <a:spAutoFit/>
              </a:bodyPr>
              <a:lstStyle/>
              <a:p>
                <a:pPr marL="12700" marR="5080" algn="just">
                  <a:lnSpc>
                    <a:spcPct val="100000"/>
                  </a:lnSpc>
                  <a:spcBef>
                    <a:spcPts val="105"/>
                  </a:spcBef>
                </a:pPr>
                <a:r>
                  <a:rPr lang="en-US" sz="1800" b="0" i="0" u="none" strike="noStrike" baseline="0" dirty="0">
                    <a:solidFill>
                      <a:srgbClr val="000000"/>
                    </a:solidFill>
                    <a:latin typeface="Times New Roman" panose="02020603050405020304" pitchFamily="18" charset="0"/>
                  </a:rPr>
                  <a:t>The comprehensive study of AZ91 Mg alloy composites using friction stir processing (FSP) has produced significant insights about improving their mechanical characteristics for a wide variety of application. Significant increases were found by Brinell hardness testing; the 8th sample had the maximum hardness, measuring 839.478 N/mm², compared to the basis material's 557.016 N/mm². Significant improvements in tensile strength were observed in the tensile testing; sample 8 had the highest result, 219.08 MPa, combined with a Yield Strength (YS) of 184.21 MPa and an elongation of 14.12%. Furthermore, wear tests carried out in compliance with ASTM-G99 guidelines demonstrated encouraging outcomes, suggesting improved wear resistance of the composite materials. These results highlight how crucial it is to optimize FSP parameters and material compositions, including </a:t>
                </a:r>
                <a:r>
                  <a:rPr lang="en-US" sz="1800" b="0" i="0" u="none" strike="noStrike" baseline="0" dirty="0" err="1">
                    <a:solidFill>
                      <a:srgbClr val="000000"/>
                    </a:solidFill>
                    <a:latin typeface="Times New Roman" panose="02020603050405020304" pitchFamily="18" charset="0"/>
                  </a:rPr>
                  <a:t>Gn</a:t>
                </a:r>
                <a:r>
                  <a:rPr lang="en-US" sz="1800" b="0" i="0" u="none" strike="noStrike" baseline="0" dirty="0">
                    <a:solidFill>
                      <a:srgbClr val="000000"/>
                    </a:solidFill>
                    <a:latin typeface="Times New Roman" panose="02020603050405020304" pitchFamily="18" charset="0"/>
                  </a:rPr>
                  <a:t>, </a:t>
                </a:r>
                <a14:m>
                  <m:oMath xmlns:m="http://schemas.openxmlformats.org/officeDocument/2006/math">
                    <m:sSub>
                      <m:sSubPr>
                        <m:ctrlPr>
                          <a:rPr lang="en-US" b="0" i="1" smtClean="0">
                            <a:solidFill>
                              <a:srgbClr val="0D0D0D"/>
                            </a:solidFill>
                            <a:effectLst/>
                            <a:latin typeface="Cambria Math" panose="02040503050406030204" pitchFamily="18" charset="0"/>
                          </a:rPr>
                        </m:ctrlPr>
                      </m:sSubPr>
                      <m:e>
                        <m:r>
                          <m:rPr>
                            <m:sty m:val="p"/>
                          </m:rPr>
                          <a:rPr lang="en-IN" b="0" i="0" smtClean="0">
                            <a:solidFill>
                              <a:srgbClr val="0D0D0D"/>
                            </a:solidFill>
                            <a:effectLst/>
                            <a:latin typeface="Cambria Math" panose="02040503050406030204" pitchFamily="18" charset="0"/>
                          </a:rPr>
                          <m:t>Al</m:t>
                        </m:r>
                      </m:e>
                      <m:sub>
                        <m:r>
                          <a:rPr lang="en-IN" b="0" i="0" smtClean="0">
                            <a:solidFill>
                              <a:srgbClr val="0D0D0D"/>
                            </a:solidFill>
                            <a:effectLst/>
                            <a:latin typeface="Cambria Math" panose="02040503050406030204" pitchFamily="18" charset="0"/>
                          </a:rPr>
                          <m:t>2</m:t>
                        </m:r>
                      </m:sub>
                    </m:sSub>
                    <m:sSub>
                      <m:sSubPr>
                        <m:ctrlPr>
                          <a:rPr lang="en-US" i="1">
                            <a:solidFill>
                              <a:srgbClr val="0D0D0D"/>
                            </a:solidFill>
                            <a:latin typeface="Cambria Math" panose="02040503050406030204" pitchFamily="18" charset="0"/>
                          </a:rPr>
                        </m:ctrlPr>
                      </m:sSubPr>
                      <m:e>
                        <m:r>
                          <m:rPr>
                            <m:sty m:val="p"/>
                          </m:rPr>
                          <a:rPr lang="en-IN" b="0" i="0" smtClean="0">
                            <a:solidFill>
                              <a:srgbClr val="0D0D0D"/>
                            </a:solidFill>
                            <a:latin typeface="Cambria Math" panose="02040503050406030204" pitchFamily="18" charset="0"/>
                          </a:rPr>
                          <m:t>O</m:t>
                        </m:r>
                      </m:e>
                      <m:sub>
                        <m:r>
                          <a:rPr lang="en-IN" b="0" i="0" smtClean="0">
                            <a:solidFill>
                              <a:srgbClr val="0D0D0D"/>
                            </a:solidFill>
                            <a:latin typeface="Cambria Math" panose="02040503050406030204" pitchFamily="18" charset="0"/>
                          </a:rPr>
                          <m:t>3</m:t>
                        </m:r>
                      </m:sub>
                    </m:sSub>
                  </m:oMath>
                </a14:m>
                <a:r>
                  <a:rPr lang="en-US" sz="1800" b="0" i="0" u="none" strike="noStrike" baseline="0" dirty="0">
                    <a:solidFill>
                      <a:srgbClr val="000000"/>
                    </a:solidFill>
                    <a:latin typeface="Times New Roman" panose="02020603050405020304" pitchFamily="18" charset="0"/>
                  </a:rPr>
                  <a:t>, and </a:t>
                </a:r>
                <a:r>
                  <a:rPr lang="en-US" sz="1800" b="0" i="0" u="none" strike="noStrike" baseline="0" dirty="0" err="1">
                    <a:solidFill>
                      <a:srgbClr val="000000"/>
                    </a:solidFill>
                    <a:latin typeface="Times New Roman" panose="02020603050405020304" pitchFamily="18" charset="0"/>
                  </a:rPr>
                  <a:t>SiC</a:t>
                </a:r>
                <a:r>
                  <a:rPr lang="en-US" sz="1800" b="0" i="0" u="none" strike="noStrike" baseline="0" dirty="0">
                    <a:solidFill>
                      <a:srgbClr val="000000"/>
                    </a:solidFill>
                    <a:latin typeface="Times New Roman" panose="02020603050405020304" pitchFamily="18" charset="0"/>
                  </a:rPr>
                  <a:t> nanoparticles, for customizing the mechanical and microstructural properties of AZ91 alloy composites. These developments improve magnesium alloy composites' performance and open the way for their use in severe industries like electronics, aircraft, and the automobile industry, where strong, lightweight materials are in great demand. All things considered, our work offers a strong basis for more investigation and advancement targeted at realizing the maximum potential of magnesium alloy composites treated with FSP.</a:t>
                </a:r>
                <a:endParaRPr sz="2200" dirty="0">
                  <a:latin typeface="Times New Roman"/>
                  <a:cs typeface="Times New Roman"/>
                </a:endParaRPr>
              </a:p>
            </p:txBody>
          </p:sp>
        </mc:Choice>
        <mc:Fallback>
          <p:sp>
            <p:nvSpPr>
              <p:cNvPr id="3" name="object 3"/>
              <p:cNvSpPr txBox="1">
                <a:spLocks noRot="1" noChangeAspect="1" noMove="1" noResize="1" noEditPoints="1" noAdjustHandles="1" noChangeArrowheads="1" noChangeShapeType="1" noTextEdit="1"/>
              </p:cNvSpPr>
              <p:nvPr/>
            </p:nvSpPr>
            <p:spPr>
              <a:xfrm>
                <a:off x="917244" y="1295400"/>
                <a:ext cx="10363835" cy="3891450"/>
              </a:xfrm>
              <a:prstGeom prst="rect">
                <a:avLst/>
              </a:prstGeom>
              <a:blipFill>
                <a:blip r:embed="rId2"/>
                <a:stretch>
                  <a:fillRect l="-1235" t="-1724" r="-1293" b="-2665"/>
                </a:stretch>
              </a:blipFill>
            </p:spPr>
            <p:txBody>
              <a:bodyPr/>
              <a:lstStyle/>
              <a:p>
                <a:r>
                  <a:rPr lang="en-IN">
                    <a:noFill/>
                  </a:rPr>
                  <a:t> </a:t>
                </a:r>
              </a:p>
            </p:txBody>
          </p:sp>
        </mc:Fallback>
      </mc:AlternateContent>
    </p:spTree>
    <p:extLst>
      <p:ext uri="{BB962C8B-B14F-4D97-AF65-F5344CB8AC3E}">
        <p14:creationId xmlns:p14="http://schemas.microsoft.com/office/powerpoint/2010/main" val="2865648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314785"/>
            <a:ext cx="8911687" cy="565539"/>
          </a:xfrm>
          <a:prstGeom prst="rect">
            <a:avLst/>
          </a:prstGeom>
        </p:spPr>
        <p:txBody>
          <a:bodyPr vert="horz" wrap="square" lIns="0" tIns="11430" rIns="0" bIns="0" rtlCol="0">
            <a:spAutoFit/>
          </a:bodyPr>
          <a:lstStyle/>
          <a:p>
            <a:pPr marL="12700">
              <a:lnSpc>
                <a:spcPct val="100000"/>
              </a:lnSpc>
              <a:spcBef>
                <a:spcPts val="90"/>
              </a:spcBef>
            </a:pPr>
            <a:r>
              <a:rPr lang="en-IN" spc="-10" dirty="0">
                <a:latin typeface="Times New Roman" panose="02020603050405020304" pitchFamily="18" charset="0"/>
                <a:cs typeface="Times New Roman" panose="02020603050405020304" pitchFamily="18" charset="0"/>
              </a:rPr>
              <a:t>REFERENCE</a:t>
            </a:r>
            <a:endParaRPr spc="-10" dirty="0">
              <a:latin typeface="Times New Roman" panose="02020603050405020304" pitchFamily="18" charset="0"/>
              <a:cs typeface="Times New Roman" panose="02020603050405020304" pitchFamily="18" charset="0"/>
            </a:endParaRPr>
          </a:p>
        </p:txBody>
      </p:sp>
      <p:sp>
        <p:nvSpPr>
          <p:cNvPr id="3" name="object 3"/>
          <p:cNvSpPr txBox="1"/>
          <p:nvPr/>
        </p:nvSpPr>
        <p:spPr>
          <a:xfrm>
            <a:off x="917244" y="955230"/>
            <a:ext cx="10336530" cy="5475605"/>
          </a:xfrm>
          <a:prstGeom prst="rect">
            <a:avLst/>
          </a:prstGeom>
        </p:spPr>
        <p:txBody>
          <a:bodyPr vert="horz" wrap="square" lIns="0" tIns="12700" rIns="0" bIns="0" rtlCol="0">
            <a:spAutoFit/>
          </a:bodyPr>
          <a:lstStyle/>
          <a:p>
            <a:pPr marL="356870" marR="385445" indent="-344805">
              <a:lnSpc>
                <a:spcPct val="120100"/>
              </a:lnSpc>
              <a:spcBef>
                <a:spcPts val="100"/>
              </a:spcBef>
              <a:buAutoNum type="arabicPeriod"/>
              <a:tabLst>
                <a:tab pos="356870" algn="l"/>
                <a:tab pos="357505" algn="l"/>
              </a:tabLst>
            </a:pPr>
            <a:r>
              <a:rPr sz="1800" dirty="0">
                <a:latin typeface="Times New Roman"/>
                <a:cs typeface="Times New Roman"/>
              </a:rPr>
              <a:t>Mishra, R. S., </a:t>
            </a:r>
            <a:r>
              <a:rPr sz="1800" spc="-5" dirty="0">
                <a:latin typeface="Times New Roman"/>
                <a:cs typeface="Times New Roman"/>
              </a:rPr>
              <a:t>Ma, </a:t>
            </a:r>
            <a:r>
              <a:rPr sz="1800" dirty="0">
                <a:latin typeface="Times New Roman"/>
                <a:cs typeface="Times New Roman"/>
              </a:rPr>
              <a:t>Z. </a:t>
            </a:r>
            <a:r>
              <a:rPr sz="1800" spc="-85" dirty="0">
                <a:latin typeface="Times New Roman"/>
                <a:cs typeface="Times New Roman"/>
              </a:rPr>
              <a:t>Y., </a:t>
            </a:r>
            <a:r>
              <a:rPr sz="1800" dirty="0">
                <a:latin typeface="Times New Roman"/>
                <a:cs typeface="Times New Roman"/>
              </a:rPr>
              <a:t>&amp; Charit, I. (2003). Friction stir </a:t>
            </a:r>
            <a:r>
              <a:rPr sz="1800" spc="-5" dirty="0">
                <a:latin typeface="Times New Roman"/>
                <a:cs typeface="Times New Roman"/>
              </a:rPr>
              <a:t>processing: </a:t>
            </a:r>
            <a:r>
              <a:rPr sz="1800" dirty="0">
                <a:latin typeface="Times New Roman"/>
                <a:cs typeface="Times New Roman"/>
              </a:rPr>
              <a:t>a </a:t>
            </a:r>
            <a:r>
              <a:rPr sz="1800" spc="-5" dirty="0">
                <a:latin typeface="Times New Roman"/>
                <a:cs typeface="Times New Roman"/>
              </a:rPr>
              <a:t>novel </a:t>
            </a:r>
            <a:r>
              <a:rPr sz="1800" dirty="0">
                <a:latin typeface="Times New Roman"/>
                <a:cs typeface="Times New Roman"/>
              </a:rPr>
              <a:t>technique </a:t>
            </a:r>
            <a:r>
              <a:rPr sz="1800" spc="-10" dirty="0">
                <a:latin typeface="Times New Roman"/>
                <a:cs typeface="Times New Roman"/>
              </a:rPr>
              <a:t>for </a:t>
            </a:r>
            <a:r>
              <a:rPr sz="1800" spc="-5" dirty="0">
                <a:latin typeface="Times New Roman"/>
                <a:cs typeface="Times New Roman"/>
              </a:rPr>
              <a:t>fabrication </a:t>
            </a:r>
            <a:r>
              <a:rPr sz="1800" dirty="0">
                <a:latin typeface="Times New Roman"/>
                <a:cs typeface="Times New Roman"/>
              </a:rPr>
              <a:t>of </a:t>
            </a:r>
            <a:r>
              <a:rPr sz="1800" spc="-434" dirty="0">
                <a:latin typeface="Times New Roman"/>
                <a:cs typeface="Times New Roman"/>
              </a:rPr>
              <a:t> </a:t>
            </a:r>
            <a:r>
              <a:rPr sz="1800" spc="-10" dirty="0">
                <a:latin typeface="Times New Roman"/>
                <a:cs typeface="Times New Roman"/>
              </a:rPr>
              <a:t>surface </a:t>
            </a:r>
            <a:r>
              <a:rPr sz="1800" spc="-5" dirty="0">
                <a:latin typeface="Times New Roman"/>
                <a:cs typeface="Times New Roman"/>
              </a:rPr>
              <a:t>composite. </a:t>
            </a:r>
            <a:r>
              <a:rPr sz="1800" i="1" spc="-5" dirty="0">
                <a:latin typeface="Times New Roman"/>
                <a:cs typeface="Times New Roman"/>
              </a:rPr>
              <a:t>Materials </a:t>
            </a:r>
            <a:r>
              <a:rPr sz="1800" i="1" dirty="0">
                <a:latin typeface="Times New Roman"/>
                <a:cs typeface="Times New Roman"/>
              </a:rPr>
              <a:t>Science </a:t>
            </a:r>
            <a:r>
              <a:rPr sz="1800" i="1" spc="5" dirty="0">
                <a:latin typeface="Times New Roman"/>
                <a:cs typeface="Times New Roman"/>
              </a:rPr>
              <a:t>and </a:t>
            </a:r>
            <a:r>
              <a:rPr sz="1800" i="1" dirty="0">
                <a:latin typeface="Times New Roman"/>
                <a:cs typeface="Times New Roman"/>
              </a:rPr>
              <a:t>Engineering: A, </a:t>
            </a:r>
            <a:r>
              <a:rPr sz="1800" spc="5" dirty="0">
                <a:latin typeface="Times New Roman"/>
                <a:cs typeface="Times New Roman"/>
              </a:rPr>
              <a:t>341(1–2), 307-310. </a:t>
            </a:r>
            <a:r>
              <a:rPr sz="1800" spc="10" dirty="0">
                <a:solidFill>
                  <a:srgbClr val="0462C1"/>
                </a:solidFill>
                <a:latin typeface="Times New Roman"/>
                <a:cs typeface="Times New Roman"/>
              </a:rPr>
              <a:t> </a:t>
            </a:r>
            <a:r>
              <a:rPr sz="1800" u="sng" spc="-5" dirty="0">
                <a:solidFill>
                  <a:srgbClr val="0462C1"/>
                </a:solidFill>
                <a:uFill>
                  <a:solidFill>
                    <a:srgbClr val="0462C1"/>
                  </a:solidFill>
                </a:uFill>
                <a:latin typeface="Times New Roman"/>
                <a:cs typeface="Times New Roman"/>
                <a:hlinkClick r:id="rId2"/>
              </a:rPr>
              <a:t>https://doi.org/10.1016/S0921-5093(02)00199-5</a:t>
            </a:r>
            <a:endParaRPr sz="1800" dirty="0">
              <a:latin typeface="Times New Roman"/>
              <a:cs typeface="Times New Roman"/>
            </a:endParaRPr>
          </a:p>
          <a:p>
            <a:pPr marL="356870" marR="74930" indent="-344805">
              <a:lnSpc>
                <a:spcPct val="120000"/>
              </a:lnSpc>
              <a:spcBef>
                <a:spcPts val="1010"/>
              </a:spcBef>
              <a:buAutoNum type="arabicPeriod"/>
              <a:tabLst>
                <a:tab pos="356870" algn="l"/>
                <a:tab pos="357505" algn="l"/>
              </a:tabLst>
            </a:pPr>
            <a:r>
              <a:rPr sz="1800" spc="-5" dirty="0">
                <a:latin typeface="Times New Roman"/>
                <a:cs typeface="Times New Roman"/>
              </a:rPr>
              <a:t>Heidarzadeh,</a:t>
            </a:r>
            <a:r>
              <a:rPr sz="1800" spc="-90" dirty="0">
                <a:latin typeface="Times New Roman"/>
                <a:cs typeface="Times New Roman"/>
              </a:rPr>
              <a:t> </a:t>
            </a:r>
            <a:r>
              <a:rPr sz="1800" spc="-15" dirty="0">
                <a:latin typeface="Times New Roman"/>
                <a:cs typeface="Times New Roman"/>
              </a:rPr>
              <a:t>A.,</a:t>
            </a:r>
            <a:r>
              <a:rPr sz="1800" spc="10" dirty="0">
                <a:latin typeface="Times New Roman"/>
                <a:cs typeface="Times New Roman"/>
              </a:rPr>
              <a:t> </a:t>
            </a:r>
            <a:r>
              <a:rPr sz="1800" spc="-15" dirty="0">
                <a:latin typeface="Times New Roman"/>
                <a:cs typeface="Times New Roman"/>
              </a:rPr>
              <a:t>Mironov,</a:t>
            </a:r>
            <a:r>
              <a:rPr sz="1800" spc="-35" dirty="0">
                <a:latin typeface="Times New Roman"/>
                <a:cs typeface="Times New Roman"/>
              </a:rPr>
              <a:t> </a:t>
            </a:r>
            <a:r>
              <a:rPr sz="1800" dirty="0">
                <a:latin typeface="Times New Roman"/>
                <a:cs typeface="Times New Roman"/>
              </a:rPr>
              <a:t>S.,</a:t>
            </a:r>
            <a:r>
              <a:rPr sz="1800" spc="15" dirty="0">
                <a:latin typeface="Times New Roman"/>
                <a:cs typeface="Times New Roman"/>
              </a:rPr>
              <a:t> </a:t>
            </a:r>
            <a:r>
              <a:rPr sz="1800" spc="-20" dirty="0">
                <a:latin typeface="Times New Roman"/>
                <a:cs typeface="Times New Roman"/>
              </a:rPr>
              <a:t>Kaibyshev,</a:t>
            </a:r>
            <a:r>
              <a:rPr sz="1800" spc="35" dirty="0">
                <a:latin typeface="Times New Roman"/>
                <a:cs typeface="Times New Roman"/>
              </a:rPr>
              <a:t> </a:t>
            </a:r>
            <a:r>
              <a:rPr sz="1800" dirty="0">
                <a:latin typeface="Times New Roman"/>
                <a:cs typeface="Times New Roman"/>
              </a:rPr>
              <a:t>R.,</a:t>
            </a:r>
            <a:r>
              <a:rPr sz="1800" spc="20" dirty="0">
                <a:latin typeface="Times New Roman"/>
                <a:cs typeface="Times New Roman"/>
              </a:rPr>
              <a:t> </a:t>
            </a:r>
            <a:r>
              <a:rPr sz="1800" spc="-10" dirty="0">
                <a:latin typeface="Times New Roman"/>
                <a:cs typeface="Times New Roman"/>
              </a:rPr>
              <a:t>Çam,</a:t>
            </a:r>
            <a:r>
              <a:rPr sz="1800" spc="35" dirty="0">
                <a:latin typeface="Times New Roman"/>
                <a:cs typeface="Times New Roman"/>
              </a:rPr>
              <a:t> </a:t>
            </a:r>
            <a:r>
              <a:rPr sz="1800" spc="-15" dirty="0">
                <a:latin typeface="Times New Roman"/>
                <a:cs typeface="Times New Roman"/>
              </a:rPr>
              <a:t>G.,</a:t>
            </a:r>
            <a:r>
              <a:rPr sz="1800" spc="10" dirty="0">
                <a:latin typeface="Times New Roman"/>
                <a:cs typeface="Times New Roman"/>
              </a:rPr>
              <a:t> </a:t>
            </a:r>
            <a:r>
              <a:rPr sz="1800" spc="-20" dirty="0">
                <a:latin typeface="Times New Roman"/>
                <a:cs typeface="Times New Roman"/>
              </a:rPr>
              <a:t>Simar,</a:t>
            </a:r>
            <a:r>
              <a:rPr sz="1800" spc="-65" dirty="0">
                <a:latin typeface="Times New Roman"/>
                <a:cs typeface="Times New Roman"/>
              </a:rPr>
              <a:t> </a:t>
            </a:r>
            <a:r>
              <a:rPr sz="1800" spc="-15" dirty="0">
                <a:latin typeface="Times New Roman"/>
                <a:cs typeface="Times New Roman"/>
              </a:rPr>
              <a:t>A.,</a:t>
            </a:r>
            <a:r>
              <a:rPr sz="1800" spc="35" dirty="0">
                <a:latin typeface="Times New Roman"/>
                <a:cs typeface="Times New Roman"/>
              </a:rPr>
              <a:t> </a:t>
            </a:r>
            <a:r>
              <a:rPr sz="1800" spc="-5" dirty="0">
                <a:latin typeface="Times New Roman"/>
                <a:cs typeface="Times New Roman"/>
              </a:rPr>
              <a:t>Gerlich,</a:t>
            </a:r>
            <a:r>
              <a:rPr sz="1800" spc="-60" dirty="0">
                <a:latin typeface="Times New Roman"/>
                <a:cs typeface="Times New Roman"/>
              </a:rPr>
              <a:t> </a:t>
            </a:r>
            <a:r>
              <a:rPr sz="1800" spc="-15" dirty="0">
                <a:latin typeface="Times New Roman"/>
                <a:cs typeface="Times New Roman"/>
              </a:rPr>
              <a:t>A.,</a:t>
            </a:r>
            <a:r>
              <a:rPr sz="1800" spc="10" dirty="0">
                <a:latin typeface="Times New Roman"/>
                <a:cs typeface="Times New Roman"/>
              </a:rPr>
              <a:t> </a:t>
            </a:r>
            <a:r>
              <a:rPr sz="1800" dirty="0">
                <a:latin typeface="Times New Roman"/>
                <a:cs typeface="Times New Roman"/>
              </a:rPr>
              <a:t>...</a:t>
            </a:r>
            <a:r>
              <a:rPr sz="1800" spc="-35" dirty="0">
                <a:latin typeface="Times New Roman"/>
                <a:cs typeface="Times New Roman"/>
              </a:rPr>
              <a:t> </a:t>
            </a:r>
            <a:r>
              <a:rPr sz="1800" spc="-15" dirty="0">
                <a:latin typeface="Times New Roman"/>
                <a:cs typeface="Times New Roman"/>
              </a:rPr>
              <a:t>Withers,</a:t>
            </a:r>
            <a:r>
              <a:rPr sz="1800" spc="10" dirty="0">
                <a:latin typeface="Times New Roman"/>
                <a:cs typeface="Times New Roman"/>
              </a:rPr>
              <a:t> </a:t>
            </a:r>
            <a:r>
              <a:rPr sz="1800" spc="-85" dirty="0">
                <a:latin typeface="Times New Roman"/>
                <a:cs typeface="Times New Roman"/>
              </a:rPr>
              <a:t>P.</a:t>
            </a:r>
            <a:r>
              <a:rPr sz="1800" spc="-65" dirty="0">
                <a:latin typeface="Times New Roman"/>
                <a:cs typeface="Times New Roman"/>
              </a:rPr>
              <a:t> </a:t>
            </a:r>
            <a:r>
              <a:rPr sz="1800" spc="-5" dirty="0">
                <a:latin typeface="Times New Roman"/>
                <a:cs typeface="Times New Roman"/>
              </a:rPr>
              <a:t>J.</a:t>
            </a:r>
            <a:r>
              <a:rPr sz="1800" spc="10" dirty="0">
                <a:latin typeface="Times New Roman"/>
                <a:cs typeface="Times New Roman"/>
              </a:rPr>
              <a:t> </a:t>
            </a:r>
            <a:r>
              <a:rPr sz="1800" spc="5" dirty="0">
                <a:latin typeface="Times New Roman"/>
                <a:cs typeface="Times New Roman"/>
              </a:rPr>
              <a:t>(2021). </a:t>
            </a:r>
            <a:r>
              <a:rPr sz="1800" spc="10" dirty="0">
                <a:latin typeface="Times New Roman"/>
                <a:cs typeface="Times New Roman"/>
              </a:rPr>
              <a:t> </a:t>
            </a:r>
            <a:r>
              <a:rPr sz="1800" dirty="0">
                <a:latin typeface="Times New Roman"/>
                <a:cs typeface="Times New Roman"/>
              </a:rPr>
              <a:t>Friction stir </a:t>
            </a:r>
            <a:r>
              <a:rPr sz="1800" spc="-5" dirty="0">
                <a:latin typeface="Times New Roman"/>
                <a:cs typeface="Times New Roman"/>
              </a:rPr>
              <a:t>welding/processing </a:t>
            </a:r>
            <a:r>
              <a:rPr sz="1800" spc="5" dirty="0">
                <a:latin typeface="Times New Roman"/>
                <a:cs typeface="Times New Roman"/>
              </a:rPr>
              <a:t>of </a:t>
            </a:r>
            <a:r>
              <a:rPr sz="1800" spc="-10" dirty="0">
                <a:latin typeface="Times New Roman"/>
                <a:cs typeface="Times New Roman"/>
              </a:rPr>
              <a:t>metals </a:t>
            </a:r>
            <a:r>
              <a:rPr sz="1800" spc="-5" dirty="0">
                <a:latin typeface="Times New Roman"/>
                <a:cs typeface="Times New Roman"/>
              </a:rPr>
              <a:t>and </a:t>
            </a:r>
            <a:r>
              <a:rPr sz="1800" spc="-10" dirty="0">
                <a:latin typeface="Times New Roman"/>
                <a:cs typeface="Times New Roman"/>
              </a:rPr>
              <a:t>alloys: </a:t>
            </a:r>
            <a:r>
              <a:rPr sz="1800" dirty="0">
                <a:latin typeface="Times New Roman"/>
                <a:cs typeface="Times New Roman"/>
              </a:rPr>
              <a:t>A </a:t>
            </a:r>
            <a:r>
              <a:rPr sz="1800" spc="-5" dirty="0">
                <a:latin typeface="Times New Roman"/>
                <a:cs typeface="Times New Roman"/>
              </a:rPr>
              <a:t>comprehensive review </a:t>
            </a:r>
            <a:r>
              <a:rPr sz="1800" dirty="0">
                <a:latin typeface="Times New Roman"/>
                <a:cs typeface="Times New Roman"/>
              </a:rPr>
              <a:t>on </a:t>
            </a:r>
            <a:r>
              <a:rPr sz="1800" spc="-5" dirty="0">
                <a:latin typeface="Times New Roman"/>
                <a:cs typeface="Times New Roman"/>
              </a:rPr>
              <a:t>microstructural </a:t>
            </a:r>
            <a:r>
              <a:rPr sz="1800" dirty="0">
                <a:latin typeface="Times New Roman"/>
                <a:cs typeface="Times New Roman"/>
              </a:rPr>
              <a:t>evolution. </a:t>
            </a:r>
            <a:r>
              <a:rPr sz="1800" spc="-434" dirty="0">
                <a:latin typeface="Times New Roman"/>
                <a:cs typeface="Times New Roman"/>
              </a:rPr>
              <a:t> </a:t>
            </a:r>
            <a:r>
              <a:rPr sz="1800" i="1" spc="-20" dirty="0">
                <a:latin typeface="Times New Roman"/>
                <a:cs typeface="Times New Roman"/>
              </a:rPr>
              <a:t>Progress</a:t>
            </a:r>
            <a:r>
              <a:rPr sz="1800" i="1" spc="-5" dirty="0">
                <a:latin typeface="Times New Roman"/>
                <a:cs typeface="Times New Roman"/>
              </a:rPr>
              <a:t> </a:t>
            </a:r>
            <a:r>
              <a:rPr sz="1800" i="1" dirty="0">
                <a:latin typeface="Times New Roman"/>
                <a:cs typeface="Times New Roman"/>
              </a:rPr>
              <a:t>in </a:t>
            </a:r>
            <a:r>
              <a:rPr sz="1800" i="1" spc="-5" dirty="0">
                <a:latin typeface="Times New Roman"/>
                <a:cs typeface="Times New Roman"/>
              </a:rPr>
              <a:t>Materials</a:t>
            </a:r>
            <a:r>
              <a:rPr sz="1800" i="1" spc="5" dirty="0">
                <a:latin typeface="Times New Roman"/>
                <a:cs typeface="Times New Roman"/>
              </a:rPr>
              <a:t> </a:t>
            </a:r>
            <a:r>
              <a:rPr sz="1800" i="1" spc="-5" dirty="0">
                <a:latin typeface="Times New Roman"/>
                <a:cs typeface="Times New Roman"/>
              </a:rPr>
              <a:t>Science,</a:t>
            </a:r>
            <a:r>
              <a:rPr sz="1800" i="1" spc="5" dirty="0">
                <a:latin typeface="Times New Roman"/>
                <a:cs typeface="Times New Roman"/>
              </a:rPr>
              <a:t> </a:t>
            </a:r>
            <a:r>
              <a:rPr sz="1800" spc="-10" dirty="0">
                <a:latin typeface="Times New Roman"/>
                <a:cs typeface="Times New Roman"/>
              </a:rPr>
              <a:t>117,</a:t>
            </a:r>
            <a:r>
              <a:rPr sz="1800" spc="-35" dirty="0">
                <a:latin typeface="Times New Roman"/>
                <a:cs typeface="Times New Roman"/>
              </a:rPr>
              <a:t> </a:t>
            </a:r>
            <a:r>
              <a:rPr sz="1800" spc="5" dirty="0">
                <a:latin typeface="Times New Roman"/>
                <a:cs typeface="Times New Roman"/>
              </a:rPr>
              <a:t>100752.</a:t>
            </a:r>
            <a:r>
              <a:rPr sz="1800" spc="-45" dirty="0">
                <a:solidFill>
                  <a:srgbClr val="0462C1"/>
                </a:solidFill>
                <a:latin typeface="Times New Roman"/>
                <a:cs typeface="Times New Roman"/>
              </a:rPr>
              <a:t> </a:t>
            </a:r>
            <a:r>
              <a:rPr sz="1800" u="sng" spc="-5" dirty="0">
                <a:solidFill>
                  <a:srgbClr val="0462C1"/>
                </a:solidFill>
                <a:uFill>
                  <a:solidFill>
                    <a:srgbClr val="0462C1"/>
                  </a:solidFill>
                </a:uFill>
                <a:latin typeface="Times New Roman"/>
                <a:cs typeface="Times New Roman"/>
                <a:hlinkClick r:id="rId3"/>
              </a:rPr>
              <a:t>https://doi.org/10.1016/j.pmatsci.2020.100752</a:t>
            </a:r>
            <a:endParaRPr sz="1800" dirty="0">
              <a:latin typeface="Times New Roman"/>
              <a:cs typeface="Times New Roman"/>
            </a:endParaRPr>
          </a:p>
          <a:p>
            <a:pPr marL="356870" marR="5080" indent="-344805">
              <a:lnSpc>
                <a:spcPct val="120000"/>
              </a:lnSpc>
              <a:spcBef>
                <a:spcPts val="990"/>
              </a:spcBef>
              <a:buAutoNum type="arabicPeriod"/>
              <a:tabLst>
                <a:tab pos="356870" algn="l"/>
                <a:tab pos="357505" algn="l"/>
              </a:tabLst>
            </a:pPr>
            <a:r>
              <a:rPr sz="1800" spc="-5" dirty="0">
                <a:latin typeface="Times New Roman"/>
                <a:cs typeface="Times New Roman"/>
              </a:rPr>
              <a:t>Dadashpour, </a:t>
            </a:r>
            <a:r>
              <a:rPr sz="1800" dirty="0">
                <a:latin typeface="Times New Roman"/>
                <a:cs typeface="Times New Roman"/>
              </a:rPr>
              <a:t>M., </a:t>
            </a:r>
            <a:r>
              <a:rPr sz="1800" spc="-10" dirty="0">
                <a:latin typeface="Times New Roman"/>
                <a:cs typeface="Times New Roman"/>
              </a:rPr>
              <a:t>Mostafapour, </a:t>
            </a:r>
            <a:r>
              <a:rPr sz="1800" spc="-15" dirty="0">
                <a:latin typeface="Times New Roman"/>
                <a:cs typeface="Times New Roman"/>
              </a:rPr>
              <a:t>A., </a:t>
            </a:r>
            <a:r>
              <a:rPr sz="1800" spc="-25" dirty="0">
                <a:latin typeface="Times New Roman"/>
                <a:cs typeface="Times New Roman"/>
              </a:rPr>
              <a:t>Yeşildal, </a:t>
            </a:r>
            <a:r>
              <a:rPr sz="1800" dirty="0">
                <a:latin typeface="Times New Roman"/>
                <a:cs typeface="Times New Roman"/>
              </a:rPr>
              <a:t>R., &amp; </a:t>
            </a:r>
            <a:r>
              <a:rPr sz="1800" spc="5" dirty="0">
                <a:latin typeface="Times New Roman"/>
                <a:cs typeface="Times New Roman"/>
              </a:rPr>
              <a:t>Rouhi, </a:t>
            </a:r>
            <a:r>
              <a:rPr sz="1800" dirty="0">
                <a:latin typeface="Times New Roman"/>
                <a:cs typeface="Times New Roman"/>
              </a:rPr>
              <a:t>S. </a:t>
            </a:r>
            <a:r>
              <a:rPr sz="1800" spc="5" dirty="0">
                <a:latin typeface="Times New Roman"/>
                <a:cs typeface="Times New Roman"/>
              </a:rPr>
              <a:t>(2016). </a:t>
            </a:r>
            <a:r>
              <a:rPr sz="1800" spc="-15" dirty="0">
                <a:latin typeface="Times New Roman"/>
                <a:cs typeface="Times New Roman"/>
              </a:rPr>
              <a:t>Effect </a:t>
            </a:r>
            <a:r>
              <a:rPr sz="1800" spc="5" dirty="0">
                <a:latin typeface="Times New Roman"/>
                <a:cs typeface="Times New Roman"/>
              </a:rPr>
              <a:t>of </a:t>
            </a:r>
            <a:r>
              <a:rPr sz="1800" spc="-5" dirty="0">
                <a:latin typeface="Times New Roman"/>
                <a:cs typeface="Times New Roman"/>
              </a:rPr>
              <a:t>process </a:t>
            </a:r>
            <a:r>
              <a:rPr sz="1800" spc="-10" dirty="0">
                <a:latin typeface="Times New Roman"/>
                <a:cs typeface="Times New Roman"/>
              </a:rPr>
              <a:t>parameter </a:t>
            </a:r>
            <a:r>
              <a:rPr sz="1800" spc="5" dirty="0">
                <a:latin typeface="Times New Roman"/>
                <a:cs typeface="Times New Roman"/>
              </a:rPr>
              <a:t>on </a:t>
            </a:r>
            <a:r>
              <a:rPr sz="1800" spc="10" dirty="0">
                <a:latin typeface="Times New Roman"/>
                <a:cs typeface="Times New Roman"/>
              </a:rPr>
              <a:t> </a:t>
            </a:r>
            <a:r>
              <a:rPr sz="1800" spc="-10" dirty="0">
                <a:latin typeface="Times New Roman"/>
                <a:cs typeface="Times New Roman"/>
              </a:rPr>
              <a:t>mechanical</a:t>
            </a:r>
            <a:r>
              <a:rPr sz="1800" spc="40" dirty="0">
                <a:latin typeface="Times New Roman"/>
                <a:cs typeface="Times New Roman"/>
              </a:rPr>
              <a:t> </a:t>
            </a:r>
            <a:r>
              <a:rPr sz="1800" dirty="0">
                <a:latin typeface="Times New Roman"/>
                <a:cs typeface="Times New Roman"/>
              </a:rPr>
              <a:t>properties</a:t>
            </a:r>
            <a:r>
              <a:rPr sz="1800" spc="-15" dirty="0">
                <a:latin typeface="Times New Roman"/>
                <a:cs typeface="Times New Roman"/>
              </a:rPr>
              <a:t> </a:t>
            </a:r>
            <a:r>
              <a:rPr sz="1800" dirty="0">
                <a:latin typeface="Times New Roman"/>
                <a:cs typeface="Times New Roman"/>
              </a:rPr>
              <a:t>and </a:t>
            </a:r>
            <a:r>
              <a:rPr sz="1800" spc="-5" dirty="0">
                <a:latin typeface="Times New Roman"/>
                <a:cs typeface="Times New Roman"/>
              </a:rPr>
              <a:t>fracture</a:t>
            </a:r>
            <a:r>
              <a:rPr sz="1800" spc="30" dirty="0">
                <a:latin typeface="Times New Roman"/>
                <a:cs typeface="Times New Roman"/>
              </a:rPr>
              <a:t> </a:t>
            </a:r>
            <a:r>
              <a:rPr sz="1800" spc="-5" dirty="0">
                <a:latin typeface="Times New Roman"/>
                <a:cs typeface="Times New Roman"/>
              </a:rPr>
              <a:t>behavior</a:t>
            </a:r>
            <a:r>
              <a:rPr sz="1800" spc="15" dirty="0">
                <a:latin typeface="Times New Roman"/>
                <a:cs typeface="Times New Roman"/>
              </a:rPr>
              <a:t> </a:t>
            </a:r>
            <a:r>
              <a:rPr sz="1800" spc="5" dirty="0">
                <a:latin typeface="Times New Roman"/>
                <a:cs typeface="Times New Roman"/>
              </a:rPr>
              <a:t>of</a:t>
            </a:r>
            <a:r>
              <a:rPr sz="1800" spc="-110" dirty="0">
                <a:latin typeface="Times New Roman"/>
                <a:cs typeface="Times New Roman"/>
              </a:rPr>
              <a:t> </a:t>
            </a:r>
            <a:r>
              <a:rPr sz="1800" spc="-5" dirty="0">
                <a:latin typeface="Times New Roman"/>
                <a:cs typeface="Times New Roman"/>
              </a:rPr>
              <a:t>AZ91C/SiO2</a:t>
            </a:r>
            <a:r>
              <a:rPr sz="1800" spc="-25" dirty="0">
                <a:latin typeface="Times New Roman"/>
                <a:cs typeface="Times New Roman"/>
              </a:rPr>
              <a:t> </a:t>
            </a:r>
            <a:r>
              <a:rPr sz="1800" spc="-5" dirty="0">
                <a:latin typeface="Times New Roman"/>
                <a:cs typeface="Times New Roman"/>
              </a:rPr>
              <a:t>composite</a:t>
            </a:r>
            <a:r>
              <a:rPr sz="1800" spc="30" dirty="0">
                <a:latin typeface="Times New Roman"/>
                <a:cs typeface="Times New Roman"/>
              </a:rPr>
              <a:t> </a:t>
            </a:r>
            <a:r>
              <a:rPr sz="1800" spc="-5" dirty="0">
                <a:latin typeface="Times New Roman"/>
                <a:cs typeface="Times New Roman"/>
              </a:rPr>
              <a:t>fabricated</a:t>
            </a:r>
            <a:r>
              <a:rPr sz="1800" spc="20" dirty="0">
                <a:latin typeface="Times New Roman"/>
                <a:cs typeface="Times New Roman"/>
              </a:rPr>
              <a:t> </a:t>
            </a:r>
            <a:r>
              <a:rPr sz="1800" spc="5" dirty="0">
                <a:latin typeface="Times New Roman"/>
                <a:cs typeface="Times New Roman"/>
              </a:rPr>
              <a:t>by</a:t>
            </a:r>
            <a:r>
              <a:rPr sz="1800" dirty="0">
                <a:latin typeface="Times New Roman"/>
                <a:cs typeface="Times New Roman"/>
              </a:rPr>
              <a:t> </a:t>
            </a:r>
            <a:r>
              <a:rPr sz="1800" spc="-40" dirty="0">
                <a:latin typeface="Times New Roman"/>
                <a:cs typeface="Times New Roman"/>
              </a:rPr>
              <a:t>FSP.</a:t>
            </a:r>
            <a:r>
              <a:rPr sz="1800" spc="15" dirty="0">
                <a:latin typeface="Times New Roman"/>
                <a:cs typeface="Times New Roman"/>
              </a:rPr>
              <a:t> </a:t>
            </a:r>
            <a:r>
              <a:rPr sz="1800" i="1" spc="-5" dirty="0">
                <a:latin typeface="Times New Roman"/>
                <a:cs typeface="Times New Roman"/>
              </a:rPr>
              <a:t>Materials</a:t>
            </a:r>
            <a:r>
              <a:rPr sz="1800" i="1" spc="10" dirty="0">
                <a:latin typeface="Times New Roman"/>
                <a:cs typeface="Times New Roman"/>
              </a:rPr>
              <a:t> </a:t>
            </a:r>
            <a:r>
              <a:rPr sz="1800" i="1" dirty="0">
                <a:latin typeface="Times New Roman"/>
                <a:cs typeface="Times New Roman"/>
              </a:rPr>
              <a:t>Science </a:t>
            </a:r>
            <a:r>
              <a:rPr sz="1800" i="1" spc="-434" dirty="0">
                <a:latin typeface="Times New Roman"/>
                <a:cs typeface="Times New Roman"/>
              </a:rPr>
              <a:t> </a:t>
            </a:r>
            <a:r>
              <a:rPr sz="1800" i="1" spc="5" dirty="0">
                <a:latin typeface="Times New Roman"/>
                <a:cs typeface="Times New Roman"/>
              </a:rPr>
              <a:t>and</a:t>
            </a:r>
            <a:r>
              <a:rPr sz="1800" i="1" spc="-35" dirty="0">
                <a:latin typeface="Times New Roman"/>
                <a:cs typeface="Times New Roman"/>
              </a:rPr>
              <a:t> </a:t>
            </a:r>
            <a:r>
              <a:rPr sz="1800" i="1" dirty="0">
                <a:latin typeface="Times New Roman"/>
                <a:cs typeface="Times New Roman"/>
              </a:rPr>
              <a:t>Engineering</a:t>
            </a:r>
            <a:r>
              <a:rPr sz="1800" dirty="0">
                <a:latin typeface="Times New Roman"/>
                <a:cs typeface="Times New Roman"/>
              </a:rPr>
              <a:t>:</a:t>
            </a:r>
            <a:r>
              <a:rPr sz="1800" spc="-135" dirty="0">
                <a:latin typeface="Times New Roman"/>
                <a:cs typeface="Times New Roman"/>
              </a:rPr>
              <a:t> </a:t>
            </a:r>
            <a:r>
              <a:rPr sz="1800" spc="-20" dirty="0">
                <a:latin typeface="Times New Roman"/>
                <a:cs typeface="Times New Roman"/>
              </a:rPr>
              <a:t>A,</a:t>
            </a:r>
            <a:r>
              <a:rPr sz="1800" spc="10" dirty="0">
                <a:latin typeface="Times New Roman"/>
                <a:cs typeface="Times New Roman"/>
              </a:rPr>
              <a:t> </a:t>
            </a:r>
            <a:r>
              <a:rPr sz="1800" spc="5" dirty="0">
                <a:latin typeface="Times New Roman"/>
                <a:cs typeface="Times New Roman"/>
              </a:rPr>
              <a:t>655,</a:t>
            </a:r>
            <a:r>
              <a:rPr sz="1800" spc="-40" dirty="0">
                <a:latin typeface="Times New Roman"/>
                <a:cs typeface="Times New Roman"/>
              </a:rPr>
              <a:t> </a:t>
            </a:r>
            <a:r>
              <a:rPr sz="1800" spc="10" dirty="0">
                <a:latin typeface="Times New Roman"/>
                <a:cs typeface="Times New Roman"/>
              </a:rPr>
              <a:t>379-387.</a:t>
            </a:r>
            <a:r>
              <a:rPr sz="1800" spc="-60" dirty="0">
                <a:solidFill>
                  <a:srgbClr val="0462C1"/>
                </a:solidFill>
                <a:latin typeface="Times New Roman"/>
                <a:cs typeface="Times New Roman"/>
              </a:rPr>
              <a:t> </a:t>
            </a:r>
            <a:r>
              <a:rPr sz="1800" u="sng" spc="-5" dirty="0">
                <a:solidFill>
                  <a:srgbClr val="0462C1"/>
                </a:solidFill>
                <a:uFill>
                  <a:solidFill>
                    <a:srgbClr val="0462C1"/>
                  </a:solidFill>
                </a:uFill>
                <a:latin typeface="Times New Roman"/>
                <a:cs typeface="Times New Roman"/>
                <a:hlinkClick r:id="rId4"/>
              </a:rPr>
              <a:t>https://doi.org/10.1016/j.msea.2015.12.103</a:t>
            </a:r>
            <a:endParaRPr sz="1800" dirty="0">
              <a:latin typeface="Times New Roman"/>
              <a:cs typeface="Times New Roman"/>
            </a:endParaRPr>
          </a:p>
          <a:p>
            <a:pPr marL="356870" marR="45085" indent="-344805">
              <a:lnSpc>
                <a:spcPct val="120100"/>
              </a:lnSpc>
              <a:spcBef>
                <a:spcPts val="1005"/>
              </a:spcBef>
              <a:buAutoNum type="arabicPeriod"/>
              <a:tabLst>
                <a:tab pos="356870" algn="l"/>
                <a:tab pos="357505" algn="l"/>
              </a:tabLst>
            </a:pPr>
            <a:r>
              <a:rPr sz="1800" spc="-5" dirty="0">
                <a:latin typeface="Times New Roman"/>
                <a:cs typeface="Times New Roman"/>
              </a:rPr>
              <a:t>Hassanamraji, </a:t>
            </a:r>
            <a:r>
              <a:rPr sz="1800" dirty="0">
                <a:latin typeface="Times New Roman"/>
                <a:cs typeface="Times New Roman"/>
              </a:rPr>
              <a:t>N., </a:t>
            </a:r>
            <a:r>
              <a:rPr sz="1800" spc="-5" dirty="0">
                <a:latin typeface="Times New Roman"/>
                <a:cs typeface="Times New Roman"/>
              </a:rPr>
              <a:t>Eivani, </a:t>
            </a:r>
            <a:r>
              <a:rPr sz="1800" spc="-15" dirty="0">
                <a:latin typeface="Times New Roman"/>
                <a:cs typeface="Times New Roman"/>
              </a:rPr>
              <a:t>A. </a:t>
            </a:r>
            <a:r>
              <a:rPr sz="1800" dirty="0">
                <a:latin typeface="Times New Roman"/>
                <a:cs typeface="Times New Roman"/>
              </a:rPr>
              <a:t>R., &amp; </a:t>
            </a:r>
            <a:r>
              <a:rPr sz="1800" spc="-5" dirty="0">
                <a:latin typeface="Times New Roman"/>
                <a:cs typeface="Times New Roman"/>
              </a:rPr>
              <a:t>Aboutalebi, </a:t>
            </a:r>
            <a:r>
              <a:rPr sz="1800" dirty="0">
                <a:latin typeface="Times New Roman"/>
                <a:cs typeface="Times New Roman"/>
              </a:rPr>
              <a:t>M. R. </a:t>
            </a:r>
            <a:r>
              <a:rPr sz="1800" spc="5" dirty="0">
                <a:latin typeface="Times New Roman"/>
                <a:cs typeface="Times New Roman"/>
              </a:rPr>
              <a:t>(2021). Finite </a:t>
            </a:r>
            <a:r>
              <a:rPr sz="1800" spc="-10" dirty="0">
                <a:latin typeface="Times New Roman"/>
                <a:cs typeface="Times New Roman"/>
              </a:rPr>
              <a:t>element </a:t>
            </a:r>
            <a:r>
              <a:rPr sz="1800" dirty="0">
                <a:latin typeface="Times New Roman"/>
                <a:cs typeface="Times New Roman"/>
              </a:rPr>
              <a:t>simulation </a:t>
            </a:r>
            <a:r>
              <a:rPr sz="1800" spc="5" dirty="0">
                <a:latin typeface="Times New Roman"/>
                <a:cs typeface="Times New Roman"/>
              </a:rPr>
              <a:t>of </a:t>
            </a:r>
            <a:r>
              <a:rPr sz="1800" spc="-5" dirty="0">
                <a:latin typeface="Times New Roman"/>
                <a:cs typeface="Times New Roman"/>
              </a:rPr>
              <a:t>deformation </a:t>
            </a:r>
            <a:r>
              <a:rPr sz="1800" dirty="0">
                <a:latin typeface="Times New Roman"/>
                <a:cs typeface="Times New Roman"/>
              </a:rPr>
              <a:t>and </a:t>
            </a:r>
            <a:r>
              <a:rPr sz="1800" spc="5" dirty="0">
                <a:latin typeface="Times New Roman"/>
                <a:cs typeface="Times New Roman"/>
              </a:rPr>
              <a:t> </a:t>
            </a:r>
            <a:r>
              <a:rPr sz="1800" spc="-5" dirty="0">
                <a:latin typeface="Times New Roman"/>
                <a:cs typeface="Times New Roman"/>
              </a:rPr>
              <a:t>heat</a:t>
            </a:r>
            <a:r>
              <a:rPr sz="1800" spc="15" dirty="0">
                <a:latin typeface="Times New Roman"/>
                <a:cs typeface="Times New Roman"/>
              </a:rPr>
              <a:t> </a:t>
            </a:r>
            <a:r>
              <a:rPr sz="1800" spc="-5" dirty="0">
                <a:latin typeface="Times New Roman"/>
                <a:cs typeface="Times New Roman"/>
              </a:rPr>
              <a:t>transfer</a:t>
            </a:r>
            <a:r>
              <a:rPr sz="1800" spc="40" dirty="0">
                <a:latin typeface="Times New Roman"/>
                <a:cs typeface="Times New Roman"/>
              </a:rPr>
              <a:t> </a:t>
            </a:r>
            <a:r>
              <a:rPr sz="1800" spc="5" dirty="0">
                <a:latin typeface="Times New Roman"/>
                <a:cs typeface="Times New Roman"/>
              </a:rPr>
              <a:t>during</a:t>
            </a:r>
            <a:r>
              <a:rPr sz="1800" spc="-45" dirty="0">
                <a:latin typeface="Times New Roman"/>
                <a:cs typeface="Times New Roman"/>
              </a:rPr>
              <a:t> </a:t>
            </a:r>
            <a:r>
              <a:rPr sz="1800" spc="-5" dirty="0">
                <a:latin typeface="Times New Roman"/>
                <a:cs typeface="Times New Roman"/>
              </a:rPr>
              <a:t>friction</a:t>
            </a:r>
            <a:r>
              <a:rPr sz="1800" spc="20" dirty="0">
                <a:latin typeface="Times New Roman"/>
                <a:cs typeface="Times New Roman"/>
              </a:rPr>
              <a:t> </a:t>
            </a:r>
            <a:r>
              <a:rPr sz="1800" spc="-5" dirty="0">
                <a:latin typeface="Times New Roman"/>
                <a:cs typeface="Times New Roman"/>
              </a:rPr>
              <a:t>stir</a:t>
            </a:r>
            <a:r>
              <a:rPr sz="1800" dirty="0">
                <a:latin typeface="Times New Roman"/>
                <a:cs typeface="Times New Roman"/>
              </a:rPr>
              <a:t> </a:t>
            </a:r>
            <a:r>
              <a:rPr sz="1800" spc="-5" dirty="0">
                <a:latin typeface="Times New Roman"/>
                <a:cs typeface="Times New Roman"/>
              </a:rPr>
              <a:t>processing</a:t>
            </a:r>
            <a:r>
              <a:rPr sz="1800" dirty="0">
                <a:latin typeface="Times New Roman"/>
                <a:cs typeface="Times New Roman"/>
              </a:rPr>
              <a:t> </a:t>
            </a:r>
            <a:r>
              <a:rPr sz="1800" spc="5" dirty="0">
                <a:latin typeface="Times New Roman"/>
                <a:cs typeface="Times New Roman"/>
              </a:rPr>
              <a:t>of</a:t>
            </a:r>
            <a:r>
              <a:rPr sz="1800" spc="-5" dirty="0">
                <a:latin typeface="Times New Roman"/>
                <a:cs typeface="Times New Roman"/>
              </a:rPr>
              <a:t> </a:t>
            </a:r>
            <a:r>
              <a:rPr sz="1800" dirty="0">
                <a:latin typeface="Times New Roman"/>
                <a:cs typeface="Times New Roman"/>
              </a:rPr>
              <a:t>as-cast</a:t>
            </a:r>
            <a:r>
              <a:rPr sz="1800" spc="-60" dirty="0">
                <a:latin typeface="Times New Roman"/>
                <a:cs typeface="Times New Roman"/>
              </a:rPr>
              <a:t> </a:t>
            </a:r>
            <a:r>
              <a:rPr sz="1800" spc="-10" dirty="0">
                <a:latin typeface="Times New Roman"/>
                <a:cs typeface="Times New Roman"/>
              </a:rPr>
              <a:t>AZ91</a:t>
            </a:r>
            <a:r>
              <a:rPr sz="1800" spc="20" dirty="0">
                <a:latin typeface="Times New Roman"/>
                <a:cs typeface="Times New Roman"/>
              </a:rPr>
              <a:t> </a:t>
            </a:r>
            <a:r>
              <a:rPr sz="1800" spc="-10" dirty="0">
                <a:latin typeface="Times New Roman"/>
                <a:cs typeface="Times New Roman"/>
              </a:rPr>
              <a:t>magnesium</a:t>
            </a:r>
            <a:r>
              <a:rPr sz="1800" spc="35" dirty="0">
                <a:latin typeface="Times New Roman"/>
                <a:cs typeface="Times New Roman"/>
              </a:rPr>
              <a:t> </a:t>
            </a:r>
            <a:r>
              <a:rPr sz="1800" spc="-30" dirty="0">
                <a:latin typeface="Times New Roman"/>
                <a:cs typeface="Times New Roman"/>
              </a:rPr>
              <a:t>alloy.</a:t>
            </a:r>
            <a:r>
              <a:rPr sz="1800" spc="70" dirty="0">
                <a:latin typeface="Times New Roman"/>
                <a:cs typeface="Times New Roman"/>
              </a:rPr>
              <a:t> </a:t>
            </a:r>
            <a:r>
              <a:rPr sz="1800" i="1" dirty="0">
                <a:latin typeface="Times New Roman"/>
                <a:cs typeface="Times New Roman"/>
              </a:rPr>
              <a:t>Journal</a:t>
            </a:r>
            <a:r>
              <a:rPr sz="1800" i="1" spc="-30" dirty="0">
                <a:latin typeface="Times New Roman"/>
                <a:cs typeface="Times New Roman"/>
              </a:rPr>
              <a:t> </a:t>
            </a:r>
            <a:r>
              <a:rPr sz="1800" i="1" spc="5" dirty="0">
                <a:latin typeface="Times New Roman"/>
                <a:cs typeface="Times New Roman"/>
              </a:rPr>
              <a:t>of</a:t>
            </a:r>
            <a:r>
              <a:rPr sz="1800" i="1" spc="-5" dirty="0">
                <a:latin typeface="Times New Roman"/>
                <a:cs typeface="Times New Roman"/>
              </a:rPr>
              <a:t> Materials</a:t>
            </a:r>
            <a:r>
              <a:rPr sz="1800" i="1" spc="15" dirty="0">
                <a:latin typeface="Times New Roman"/>
                <a:cs typeface="Times New Roman"/>
              </a:rPr>
              <a:t> </a:t>
            </a:r>
            <a:r>
              <a:rPr sz="1800" i="1" spc="-15" dirty="0">
                <a:latin typeface="Times New Roman"/>
                <a:cs typeface="Times New Roman"/>
              </a:rPr>
              <a:t>Research </a:t>
            </a:r>
            <a:r>
              <a:rPr sz="1800" i="1" spc="-434" dirty="0">
                <a:latin typeface="Times New Roman"/>
                <a:cs typeface="Times New Roman"/>
              </a:rPr>
              <a:t> </a:t>
            </a:r>
            <a:r>
              <a:rPr sz="1800" i="1" dirty="0">
                <a:latin typeface="Times New Roman"/>
                <a:cs typeface="Times New Roman"/>
              </a:rPr>
              <a:t>and</a:t>
            </a:r>
            <a:r>
              <a:rPr sz="1800" i="1" spc="-40" dirty="0">
                <a:latin typeface="Times New Roman"/>
                <a:cs typeface="Times New Roman"/>
              </a:rPr>
              <a:t> </a:t>
            </a:r>
            <a:r>
              <a:rPr sz="1800" i="1" spc="-15" dirty="0">
                <a:latin typeface="Times New Roman"/>
                <a:cs typeface="Times New Roman"/>
              </a:rPr>
              <a:t>Technology</a:t>
            </a:r>
            <a:r>
              <a:rPr sz="1800" spc="-15" dirty="0">
                <a:latin typeface="Times New Roman"/>
                <a:cs typeface="Times New Roman"/>
              </a:rPr>
              <a:t>,</a:t>
            </a:r>
            <a:r>
              <a:rPr sz="1800" spc="-40" dirty="0">
                <a:latin typeface="Times New Roman"/>
                <a:cs typeface="Times New Roman"/>
              </a:rPr>
              <a:t> </a:t>
            </a:r>
            <a:r>
              <a:rPr sz="1800" dirty="0">
                <a:latin typeface="Times New Roman"/>
                <a:cs typeface="Times New Roman"/>
              </a:rPr>
              <a:t>14,</a:t>
            </a:r>
            <a:r>
              <a:rPr sz="1800" spc="-40" dirty="0">
                <a:latin typeface="Times New Roman"/>
                <a:cs typeface="Times New Roman"/>
              </a:rPr>
              <a:t> </a:t>
            </a:r>
            <a:r>
              <a:rPr sz="1800" spc="5" dirty="0">
                <a:latin typeface="Times New Roman"/>
                <a:cs typeface="Times New Roman"/>
              </a:rPr>
              <a:t>2998-3017</a:t>
            </a:r>
            <a:r>
              <a:rPr sz="1800" spc="5" dirty="0">
                <a:solidFill>
                  <a:srgbClr val="374151"/>
                </a:solidFill>
                <a:latin typeface="Times New Roman"/>
                <a:cs typeface="Times New Roman"/>
              </a:rPr>
              <a:t>.</a:t>
            </a:r>
            <a:r>
              <a:rPr sz="1800" spc="-65" dirty="0">
                <a:solidFill>
                  <a:srgbClr val="0462C1"/>
                </a:solidFill>
                <a:latin typeface="Times New Roman"/>
                <a:cs typeface="Times New Roman"/>
              </a:rPr>
              <a:t> </a:t>
            </a:r>
            <a:r>
              <a:rPr sz="1800" u="sng" dirty="0">
                <a:solidFill>
                  <a:srgbClr val="0462C1"/>
                </a:solidFill>
                <a:uFill>
                  <a:solidFill>
                    <a:srgbClr val="0462C1"/>
                  </a:solidFill>
                </a:uFill>
                <a:latin typeface="Times New Roman"/>
                <a:cs typeface="Times New Roman"/>
                <a:hlinkClick r:id="rId5"/>
              </a:rPr>
              <a:t>https://doi.org/10.1016/j.jmrt.2021.08.087</a:t>
            </a:r>
            <a:endParaRPr sz="1800" dirty="0">
              <a:latin typeface="Times New Roman"/>
              <a:cs typeface="Times New Roman"/>
            </a:endParaRPr>
          </a:p>
          <a:p>
            <a:pPr marL="356870" marR="189865" indent="-344805">
              <a:lnSpc>
                <a:spcPct val="120100"/>
              </a:lnSpc>
              <a:spcBef>
                <a:spcPts val="1010"/>
              </a:spcBef>
              <a:buAutoNum type="arabicPeriod"/>
              <a:tabLst>
                <a:tab pos="356870" algn="l"/>
                <a:tab pos="357505" algn="l"/>
              </a:tabLst>
            </a:pPr>
            <a:r>
              <a:rPr sz="1800" dirty="0">
                <a:latin typeface="Times New Roman"/>
                <a:cs typeface="Times New Roman"/>
              </a:rPr>
              <a:t>Singh, U.-K.; </a:t>
            </a:r>
            <a:r>
              <a:rPr sz="1800" spc="-30" dirty="0">
                <a:latin typeface="Times New Roman"/>
                <a:cs typeface="Times New Roman"/>
              </a:rPr>
              <a:t>Dubey, </a:t>
            </a:r>
            <a:r>
              <a:rPr sz="1800" spc="-5" dirty="0">
                <a:latin typeface="Times New Roman"/>
                <a:cs typeface="Times New Roman"/>
              </a:rPr>
              <a:t>A.-K. </a:t>
            </a:r>
            <a:r>
              <a:rPr sz="1800" dirty="0">
                <a:latin typeface="Times New Roman"/>
                <a:cs typeface="Times New Roman"/>
              </a:rPr>
              <a:t>Study </a:t>
            </a:r>
            <a:r>
              <a:rPr sz="1800" spc="5" dirty="0">
                <a:latin typeface="Times New Roman"/>
                <a:cs typeface="Times New Roman"/>
              </a:rPr>
              <a:t>of </a:t>
            </a:r>
            <a:r>
              <a:rPr sz="1800" spc="-45" dirty="0">
                <a:latin typeface="Times New Roman"/>
                <a:cs typeface="Times New Roman"/>
              </a:rPr>
              <a:t>Weld </a:t>
            </a:r>
            <a:r>
              <a:rPr sz="1800" spc="-5" dirty="0">
                <a:latin typeface="Times New Roman"/>
                <a:cs typeface="Times New Roman"/>
              </a:rPr>
              <a:t>Characteristics </a:t>
            </a:r>
            <a:r>
              <a:rPr sz="1800" dirty="0">
                <a:latin typeface="Times New Roman"/>
                <a:cs typeface="Times New Roman"/>
              </a:rPr>
              <a:t>in Friction Stir </a:t>
            </a:r>
            <a:r>
              <a:rPr sz="1800" spc="-25" dirty="0">
                <a:latin typeface="Times New Roman"/>
                <a:cs typeface="Times New Roman"/>
              </a:rPr>
              <a:t>Welding </a:t>
            </a:r>
            <a:r>
              <a:rPr sz="1800" spc="5" dirty="0">
                <a:latin typeface="Times New Roman"/>
                <a:cs typeface="Times New Roman"/>
              </a:rPr>
              <a:t>of </a:t>
            </a:r>
            <a:r>
              <a:rPr sz="1800" spc="-5" dirty="0">
                <a:latin typeface="Times New Roman"/>
                <a:cs typeface="Times New Roman"/>
              </a:rPr>
              <a:t>Dissimilar </a:t>
            </a:r>
            <a:r>
              <a:rPr sz="1800" dirty="0">
                <a:latin typeface="Times New Roman"/>
                <a:cs typeface="Times New Roman"/>
              </a:rPr>
              <a:t>Mg-Al-Zn </a:t>
            </a:r>
            <a:r>
              <a:rPr sz="1800" spc="-434" dirty="0">
                <a:latin typeface="Times New Roman"/>
                <a:cs typeface="Times New Roman"/>
              </a:rPr>
              <a:t> </a:t>
            </a:r>
            <a:r>
              <a:rPr sz="1800" spc="-5" dirty="0">
                <a:latin typeface="Times New Roman"/>
                <a:cs typeface="Times New Roman"/>
              </a:rPr>
              <a:t>Magnesium </a:t>
            </a:r>
            <a:r>
              <a:rPr sz="1800" spc="-10" dirty="0">
                <a:latin typeface="Times New Roman"/>
                <a:cs typeface="Times New Roman"/>
              </a:rPr>
              <a:t>Alloys </a:t>
            </a:r>
            <a:r>
              <a:rPr sz="1800" dirty="0">
                <a:latin typeface="Times New Roman"/>
                <a:cs typeface="Times New Roman"/>
              </a:rPr>
              <a:t>under </a:t>
            </a:r>
            <a:r>
              <a:rPr sz="1800" spc="-30" dirty="0">
                <a:latin typeface="Times New Roman"/>
                <a:cs typeface="Times New Roman"/>
              </a:rPr>
              <a:t>Varying </a:t>
            </a:r>
            <a:r>
              <a:rPr sz="1800" spc="-25" dirty="0">
                <a:latin typeface="Times New Roman"/>
                <a:cs typeface="Times New Roman"/>
              </a:rPr>
              <a:t>Welding </a:t>
            </a:r>
            <a:r>
              <a:rPr sz="1800" dirty="0">
                <a:latin typeface="Times New Roman"/>
                <a:cs typeface="Times New Roman"/>
              </a:rPr>
              <a:t>Conditions. </a:t>
            </a:r>
            <a:r>
              <a:rPr sz="1800" i="1" spc="-5" dirty="0">
                <a:latin typeface="Times New Roman"/>
                <a:cs typeface="Times New Roman"/>
              </a:rPr>
              <a:t>J. </a:t>
            </a:r>
            <a:r>
              <a:rPr sz="1800" i="1" spc="-35" dirty="0">
                <a:latin typeface="Times New Roman"/>
                <a:cs typeface="Times New Roman"/>
              </a:rPr>
              <a:t>Mater. </a:t>
            </a:r>
            <a:r>
              <a:rPr sz="1800" i="1" dirty="0">
                <a:latin typeface="Times New Roman"/>
                <a:cs typeface="Times New Roman"/>
              </a:rPr>
              <a:t>Eng. Perform</a:t>
            </a:r>
            <a:r>
              <a:rPr sz="1800" dirty="0">
                <a:latin typeface="Times New Roman"/>
                <a:cs typeface="Times New Roman"/>
              </a:rPr>
              <a:t>. </a:t>
            </a:r>
            <a:r>
              <a:rPr sz="1800" b="1" spc="5" dirty="0">
                <a:latin typeface="Times New Roman"/>
                <a:cs typeface="Times New Roman"/>
              </a:rPr>
              <a:t>2021</a:t>
            </a:r>
            <a:r>
              <a:rPr sz="1800" spc="5" dirty="0">
                <a:latin typeface="Times New Roman"/>
                <a:cs typeface="Times New Roman"/>
              </a:rPr>
              <a:t>, </a:t>
            </a:r>
            <a:r>
              <a:rPr sz="1800" dirty="0">
                <a:latin typeface="Times New Roman"/>
                <a:cs typeface="Times New Roman"/>
              </a:rPr>
              <a:t>30, 7690–7703. </a:t>
            </a:r>
            <a:r>
              <a:rPr sz="1800" spc="5" dirty="0">
                <a:solidFill>
                  <a:srgbClr val="0462C1"/>
                </a:solidFill>
                <a:latin typeface="Times New Roman"/>
                <a:cs typeface="Times New Roman"/>
              </a:rPr>
              <a:t> </a:t>
            </a:r>
            <a:r>
              <a:rPr sz="1800" u="sng" spc="-5" dirty="0">
                <a:solidFill>
                  <a:srgbClr val="0462C1"/>
                </a:solidFill>
                <a:uFill>
                  <a:solidFill>
                    <a:srgbClr val="0462C1"/>
                  </a:solidFill>
                </a:uFill>
                <a:latin typeface="Times New Roman"/>
                <a:cs typeface="Times New Roman"/>
                <a:hlinkClick r:id="rId6"/>
              </a:rPr>
              <a:t>http://doi.org/10.1007/s11665-021-05893-z</a:t>
            </a:r>
            <a:endParaRPr sz="1800" dirty="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381000"/>
            <a:ext cx="3886200" cy="566181"/>
          </a:xfrm>
          <a:prstGeom prst="rect">
            <a:avLst/>
          </a:prstGeom>
        </p:spPr>
        <p:txBody>
          <a:bodyPr vert="horz" wrap="square" lIns="0" tIns="12065" rIns="0" bIns="0" rtlCol="0">
            <a:spAutoFit/>
          </a:bodyPr>
          <a:lstStyle/>
          <a:p>
            <a:pPr marL="12700">
              <a:lnSpc>
                <a:spcPct val="100000"/>
              </a:lnSpc>
              <a:spcBef>
                <a:spcPts val="95"/>
              </a:spcBef>
            </a:pPr>
            <a:r>
              <a:rPr lang="en-IN" spc="-5" dirty="0">
                <a:latin typeface="Times New Roman" panose="02020603050405020304" pitchFamily="18" charset="0"/>
                <a:cs typeface="Times New Roman" panose="02020603050405020304" pitchFamily="18" charset="0"/>
              </a:rPr>
              <a:t>IN</a:t>
            </a:r>
            <a:r>
              <a:rPr lang="en-IN" dirty="0">
                <a:latin typeface="Times New Roman" panose="02020603050405020304" pitchFamily="18" charset="0"/>
                <a:cs typeface="Times New Roman" panose="02020603050405020304" pitchFamily="18" charset="0"/>
              </a:rPr>
              <a:t>T</a:t>
            </a:r>
            <a:r>
              <a:rPr lang="en-IN" spc="-5" dirty="0">
                <a:latin typeface="Times New Roman" panose="02020603050405020304" pitchFamily="18" charset="0"/>
                <a:cs typeface="Times New Roman" panose="02020603050405020304" pitchFamily="18" charset="0"/>
              </a:rPr>
              <a:t>RO</a:t>
            </a:r>
            <a:r>
              <a:rPr lang="en-IN" spc="10" dirty="0">
                <a:latin typeface="Times New Roman" panose="02020603050405020304" pitchFamily="18" charset="0"/>
                <a:cs typeface="Times New Roman" panose="02020603050405020304" pitchFamily="18" charset="0"/>
              </a:rPr>
              <a:t>D</a:t>
            </a:r>
            <a:r>
              <a:rPr lang="en-IN" spc="-5" dirty="0">
                <a:latin typeface="Times New Roman" panose="02020603050405020304" pitchFamily="18" charset="0"/>
                <a:cs typeface="Times New Roman" panose="02020603050405020304" pitchFamily="18" charset="0"/>
              </a:rPr>
              <a:t>UCTI</a:t>
            </a:r>
            <a:r>
              <a:rPr lang="en-IN" spc="5" dirty="0">
                <a:latin typeface="Times New Roman" panose="02020603050405020304" pitchFamily="18" charset="0"/>
                <a:cs typeface="Times New Roman" panose="02020603050405020304" pitchFamily="18" charset="0"/>
              </a:rPr>
              <a:t>O</a:t>
            </a:r>
            <a:r>
              <a:rPr lang="en-IN" spc="-5" dirty="0">
                <a:latin typeface="Times New Roman" panose="02020603050405020304" pitchFamily="18" charset="0"/>
                <a:cs typeface="Times New Roman" panose="02020603050405020304" pitchFamily="18" charset="0"/>
              </a:rPr>
              <a:t>N</a:t>
            </a:r>
            <a:endParaRPr spc="-5"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4D556-C520-F346-179E-F80494B21167}"/>
                  </a:ext>
                </a:extLst>
              </p:cNvPr>
              <p:cNvSpPr txBox="1"/>
              <p:nvPr/>
            </p:nvSpPr>
            <p:spPr>
              <a:xfrm>
                <a:off x="914400" y="1166842"/>
                <a:ext cx="10439400" cy="5432256"/>
              </a:xfrm>
              <a:prstGeom prst="rect">
                <a:avLst/>
              </a:prstGeom>
              <a:noFill/>
            </p:spPr>
            <p:txBody>
              <a:bodyPr wrap="square">
                <a:spAutoFit/>
              </a:bodyPr>
              <a:lstStyle/>
              <a:p>
                <a:pPr algn="just"/>
                <a:r>
                  <a:rPr lang="en-US" sz="2000" b="0" i="0" dirty="0">
                    <a:effectLst/>
                    <a:latin typeface="Times New Roman" panose="02020603050405020304" pitchFamily="18" charset="0"/>
                    <a:cs typeface="Times New Roman" panose="02020603050405020304" pitchFamily="18" charset="0"/>
                  </a:rPr>
                  <a:t>Magnesium (Mg) alloys have emerged as a promising class of structural materials, attracting attention for their abundance, lightweight nature, and impressive strength-to-weight ratio. Constituting the eighth most abundant element in the Earth's crust, magnesium comprises 2.7% of its composition, with additional presence in oceanic environments. This abundance positions magnesium as a compelling alternative to traditional materials for various applications.</a:t>
                </a:r>
              </a:p>
              <a:p>
                <a:pPr algn="just"/>
                <a:endParaRPr lang="en-US" sz="2000" b="0" i="0" dirty="0">
                  <a:effectLst/>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Among the notable magnesium alloys, AZ91 stands out, particularly favored for die casting components. Comprising aluminum and zinc as major alloying elements, AZ91 offers a balanced array of properties suitable for diverse engineering applications, including superb machinability, corrosion resistance, and damping capability.</a:t>
                </a:r>
              </a:p>
              <a:p>
                <a:pPr algn="just"/>
                <a:endParaRPr lang="en-US" sz="2000" b="0" i="0" dirty="0">
                  <a:effectLst/>
                  <a:latin typeface="Times New Roman" panose="02020603050405020304" pitchFamily="18" charset="0"/>
                  <a:cs typeface="Times New Roman" panose="02020603050405020304" pitchFamily="18" charset="0"/>
                </a:endParaRPr>
              </a:p>
              <a:p>
                <a:pPr algn="just"/>
                <a:r>
                  <a:rPr lang="en-IN" sz="2000" b="0" i="0" u="none" strike="noStrike" baseline="0" dirty="0">
                    <a:solidFill>
                      <a:srgbClr val="000000"/>
                    </a:solidFill>
                    <a:latin typeface="Times New Roman" panose="02020603050405020304" pitchFamily="18" charset="0"/>
                  </a:rPr>
                  <a:t>To overcome these disadvantages composites can be reinforced with nano ceramic particles like Silicon Carbide (Sic), </a:t>
                </a:r>
                <a:r>
                  <a:rPr lang="en-IN" sz="2000" b="0" i="0" u="none" strike="noStrike" baseline="0" dirty="0" err="1">
                    <a:solidFill>
                      <a:srgbClr val="000000"/>
                    </a:solidFill>
                    <a:latin typeface="Times New Roman" panose="02020603050405020304" pitchFamily="18" charset="0"/>
                  </a:rPr>
                  <a:t>Aluminum</a:t>
                </a:r>
                <a:r>
                  <a:rPr lang="en-IN" sz="2000" b="0" i="0" u="none" strike="noStrike" baseline="0" dirty="0">
                    <a:solidFill>
                      <a:srgbClr val="000000"/>
                    </a:solidFill>
                    <a:latin typeface="Times New Roman" panose="02020603050405020304" pitchFamily="18" charset="0"/>
                  </a:rPr>
                  <a:t> Oxide (</a:t>
                </a:r>
                <a14:m>
                  <m:oMath xmlns:m="http://schemas.openxmlformats.org/officeDocument/2006/math">
                    <m:sSub>
                      <m:sSubPr>
                        <m:ctrlPr>
                          <a:rPr lang="en-US" sz="2000" b="0" i="1" smtClean="0">
                            <a:solidFill>
                              <a:srgbClr val="0D0D0D"/>
                            </a:solidFill>
                            <a:effectLst/>
                            <a:latin typeface="Cambria Math" panose="02040503050406030204" pitchFamily="18" charset="0"/>
                          </a:rPr>
                        </m:ctrlPr>
                      </m:sSubPr>
                      <m:e>
                        <m:r>
                          <m:rPr>
                            <m:sty m:val="p"/>
                          </m:rPr>
                          <a:rPr lang="en-IN" sz="2000" b="0" i="0" smtClean="0">
                            <a:solidFill>
                              <a:srgbClr val="0D0D0D"/>
                            </a:solidFill>
                            <a:effectLst/>
                            <a:latin typeface="Cambria Math" panose="02040503050406030204" pitchFamily="18" charset="0"/>
                          </a:rPr>
                          <m:t>Al</m:t>
                        </m:r>
                      </m:e>
                      <m:sub>
                        <m:r>
                          <a:rPr lang="en-IN" sz="2000" b="0" i="0" smtClean="0">
                            <a:solidFill>
                              <a:srgbClr val="0D0D0D"/>
                            </a:solidFill>
                            <a:effectLst/>
                            <a:latin typeface="Cambria Math" panose="02040503050406030204" pitchFamily="18" charset="0"/>
                          </a:rPr>
                          <m:t>2</m:t>
                        </m:r>
                      </m:sub>
                    </m:sSub>
                    <m:sSub>
                      <m:sSubPr>
                        <m:ctrlPr>
                          <a:rPr lang="en-US" sz="2000" i="1">
                            <a:solidFill>
                              <a:srgbClr val="0D0D0D"/>
                            </a:solidFill>
                            <a:latin typeface="Cambria Math" panose="02040503050406030204" pitchFamily="18" charset="0"/>
                          </a:rPr>
                        </m:ctrlPr>
                      </m:sSubPr>
                      <m:e>
                        <m:r>
                          <m:rPr>
                            <m:sty m:val="p"/>
                          </m:rPr>
                          <a:rPr lang="en-IN" sz="2000" b="0" i="0" smtClean="0">
                            <a:solidFill>
                              <a:srgbClr val="0D0D0D"/>
                            </a:solidFill>
                            <a:latin typeface="Cambria Math" panose="02040503050406030204" pitchFamily="18" charset="0"/>
                          </a:rPr>
                          <m:t>O</m:t>
                        </m:r>
                      </m:e>
                      <m:sub>
                        <m:r>
                          <a:rPr lang="en-IN" sz="2000" b="0" i="0" smtClean="0">
                            <a:solidFill>
                              <a:srgbClr val="0D0D0D"/>
                            </a:solidFill>
                            <a:latin typeface="Cambria Math" panose="02040503050406030204" pitchFamily="18" charset="0"/>
                          </a:rPr>
                          <m:t>3</m:t>
                        </m:r>
                      </m:sub>
                    </m:sSub>
                  </m:oMath>
                </a14:m>
                <a:r>
                  <a:rPr lang="en-IN" sz="2000" b="0" i="0" u="none" strike="noStrike" baseline="0" dirty="0">
                    <a:solidFill>
                      <a:srgbClr val="000000"/>
                    </a:solidFill>
                    <a:latin typeface="Times New Roman" panose="02020603050405020304" pitchFamily="18" charset="0"/>
                  </a:rPr>
                  <a:t>) and Graphene (</a:t>
                </a:r>
                <a:r>
                  <a:rPr lang="en-IN" sz="2000" b="0" i="0" u="none" strike="noStrike" baseline="0" dirty="0" err="1">
                    <a:solidFill>
                      <a:srgbClr val="000000"/>
                    </a:solidFill>
                    <a:latin typeface="Times New Roman" panose="02020603050405020304" pitchFamily="18" charset="0"/>
                  </a:rPr>
                  <a:t>Gn</a:t>
                </a:r>
                <a:r>
                  <a:rPr lang="en-IN" sz="2000" b="0" i="0" u="none" strike="noStrike" baseline="0" dirty="0">
                    <a:solidFill>
                      <a:srgbClr val="000000"/>
                    </a:solidFill>
                    <a:latin typeface="Times New Roman" panose="02020603050405020304" pitchFamily="18" charset="0"/>
                  </a:rPr>
                  <a:t>). </a:t>
                </a:r>
                <a:r>
                  <a:rPr lang="en-US" sz="2000" b="0" i="0" u="none" strike="noStrike" baseline="0" dirty="0">
                    <a:solidFill>
                      <a:srgbClr val="000000"/>
                    </a:solidFill>
                    <a:latin typeface="Times New Roman" panose="02020603050405020304" pitchFamily="18" charset="0"/>
                  </a:rPr>
                  <a:t>The main constituents of nano ceramic particles are metal oxides, carbides, phosphates, and carbonates, which include calcium, titanium, silicon, and other metalloids. Because of their many advantageous qualities, including their excellent heat resistance and chemical inertness, they have many different kinds of uses. </a:t>
                </a:r>
                <a:endParaRPr lang="en-US" sz="2000" b="0" i="0" dirty="0">
                  <a:effectLst/>
                  <a:latin typeface="Times New Roman" panose="02020603050405020304" pitchFamily="18" charset="0"/>
                  <a:cs typeface="Times New Roman" panose="02020603050405020304" pitchFamily="18" charset="0"/>
                </a:endParaRPr>
              </a:p>
              <a:p>
                <a:pPr marL="342900" indent="-342900" algn="just">
                  <a:spcBef>
                    <a:spcPts val="600"/>
                  </a:spcBef>
                  <a:spcAft>
                    <a:spcPts val="600"/>
                  </a:spcAft>
                  <a:buFont typeface="Wingdings" panose="05000000000000000000" pitchFamily="2" charset="2"/>
                  <a:buChar char="Ø"/>
                </a:pPr>
                <a:endParaRPr lang="en-US" sz="2200" b="0" i="0" dirty="0">
                  <a:solidFill>
                    <a:srgbClr val="0D0D0D"/>
                  </a:solidFill>
                  <a:effectLst/>
                  <a:latin typeface="Times New Roman" panose="02020603050405020304" pitchFamily="18" charset="0"/>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7EB4D556-C520-F346-179E-F80494B21167}"/>
                  </a:ext>
                </a:extLst>
              </p:cNvPr>
              <p:cNvSpPr txBox="1">
                <a:spLocks noRot="1" noChangeAspect="1" noMove="1" noResize="1" noEditPoints="1" noAdjustHandles="1" noChangeArrowheads="1" noChangeShapeType="1" noTextEdit="1"/>
              </p:cNvSpPr>
              <p:nvPr/>
            </p:nvSpPr>
            <p:spPr>
              <a:xfrm>
                <a:off x="914400" y="1166842"/>
                <a:ext cx="10439400" cy="5432256"/>
              </a:xfrm>
              <a:prstGeom prst="rect">
                <a:avLst/>
              </a:prstGeom>
              <a:blipFill>
                <a:blip r:embed="rId2"/>
                <a:stretch>
                  <a:fillRect l="-584" t="-561" r="-525"/>
                </a:stretch>
              </a:blipFill>
            </p:spPr>
            <p:txBody>
              <a:bodyPr/>
              <a:lstStyle/>
              <a:p>
                <a:r>
                  <a:rPr lang="en-IN">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353009"/>
            <a:ext cx="10341610" cy="5383530"/>
          </a:xfrm>
          <a:prstGeom prst="rect">
            <a:avLst/>
          </a:prstGeom>
        </p:spPr>
        <p:txBody>
          <a:bodyPr vert="horz" wrap="square" lIns="0" tIns="12700" rIns="0" bIns="0" rtlCol="0">
            <a:spAutoFit/>
          </a:bodyPr>
          <a:lstStyle/>
          <a:p>
            <a:pPr marL="527685" indent="-515620">
              <a:lnSpc>
                <a:spcPts val="2055"/>
              </a:lnSpc>
              <a:spcBef>
                <a:spcPts val="100"/>
              </a:spcBef>
              <a:buAutoNum type="arabicPeriod" startAt="6"/>
              <a:tabLst>
                <a:tab pos="527685" algn="l"/>
                <a:tab pos="528320" algn="l"/>
              </a:tabLst>
            </a:pPr>
            <a:r>
              <a:rPr sz="1800" spc="-10" dirty="0">
                <a:latin typeface="Times New Roman"/>
                <a:cs typeface="Times New Roman"/>
              </a:rPr>
              <a:t>Sudhakar,</a:t>
            </a:r>
            <a:r>
              <a:rPr sz="1800" spc="-15" dirty="0">
                <a:latin typeface="Times New Roman"/>
                <a:cs typeface="Times New Roman"/>
              </a:rPr>
              <a:t> </a:t>
            </a:r>
            <a:r>
              <a:rPr sz="1800" dirty="0">
                <a:latin typeface="Times New Roman"/>
                <a:cs typeface="Times New Roman"/>
              </a:rPr>
              <a:t>M.,</a:t>
            </a:r>
            <a:r>
              <a:rPr sz="1800" spc="-10" dirty="0">
                <a:latin typeface="Times New Roman"/>
                <a:cs typeface="Times New Roman"/>
              </a:rPr>
              <a:t> </a:t>
            </a:r>
            <a:r>
              <a:rPr sz="1800" spc="-20" dirty="0">
                <a:latin typeface="Times New Roman"/>
                <a:cs typeface="Times New Roman"/>
              </a:rPr>
              <a:t>Stanley,</a:t>
            </a:r>
            <a:r>
              <a:rPr sz="1800" spc="-85" dirty="0">
                <a:latin typeface="Times New Roman"/>
                <a:cs typeface="Times New Roman"/>
              </a:rPr>
              <a:t> </a:t>
            </a:r>
            <a:r>
              <a:rPr sz="1800" spc="-15" dirty="0">
                <a:latin typeface="Times New Roman"/>
                <a:cs typeface="Times New Roman"/>
              </a:rPr>
              <a:t>A.</a:t>
            </a:r>
            <a:r>
              <a:rPr sz="1800" spc="30" dirty="0">
                <a:latin typeface="Times New Roman"/>
                <a:cs typeface="Times New Roman"/>
              </a:rPr>
              <a:t> </a:t>
            </a:r>
            <a:r>
              <a:rPr sz="1800" dirty="0">
                <a:latin typeface="Times New Roman"/>
                <a:cs typeface="Times New Roman"/>
              </a:rPr>
              <a:t>I.,</a:t>
            </a:r>
            <a:r>
              <a:rPr sz="1800" spc="-10" dirty="0">
                <a:latin typeface="Times New Roman"/>
                <a:cs typeface="Times New Roman"/>
              </a:rPr>
              <a:t> </a:t>
            </a:r>
            <a:r>
              <a:rPr sz="1800" dirty="0">
                <a:latin typeface="Times New Roman"/>
                <a:cs typeface="Times New Roman"/>
              </a:rPr>
              <a:t>Suri,</a:t>
            </a:r>
            <a:r>
              <a:rPr sz="1800" spc="-15" dirty="0">
                <a:latin typeface="Times New Roman"/>
                <a:cs typeface="Times New Roman"/>
              </a:rPr>
              <a:t> </a:t>
            </a:r>
            <a:r>
              <a:rPr sz="1800" dirty="0">
                <a:latin typeface="Times New Roman"/>
                <a:cs typeface="Times New Roman"/>
              </a:rPr>
              <a:t>K.</a:t>
            </a:r>
            <a:r>
              <a:rPr sz="1800" spc="-20" dirty="0">
                <a:latin typeface="Times New Roman"/>
                <a:cs typeface="Times New Roman"/>
              </a:rPr>
              <a:t> </a:t>
            </a:r>
            <a:r>
              <a:rPr sz="1800" dirty="0">
                <a:latin typeface="Times New Roman"/>
                <a:cs typeface="Times New Roman"/>
              </a:rPr>
              <a:t>S.</a:t>
            </a:r>
            <a:r>
              <a:rPr sz="1800" spc="-40" dirty="0">
                <a:latin typeface="Times New Roman"/>
                <a:cs typeface="Times New Roman"/>
              </a:rPr>
              <a:t> </a:t>
            </a:r>
            <a:r>
              <a:rPr sz="1800" spc="-75" dirty="0">
                <a:latin typeface="Times New Roman"/>
                <a:cs typeface="Times New Roman"/>
              </a:rPr>
              <a:t>V.,</a:t>
            </a:r>
            <a:r>
              <a:rPr sz="1800" spc="-10" dirty="0">
                <a:latin typeface="Times New Roman"/>
                <a:cs typeface="Times New Roman"/>
              </a:rPr>
              <a:t> </a:t>
            </a:r>
            <a:r>
              <a:rPr sz="1800" spc="-5" dirty="0">
                <a:latin typeface="Times New Roman"/>
                <a:cs typeface="Times New Roman"/>
              </a:rPr>
              <a:t>Sai,</a:t>
            </a:r>
            <a:r>
              <a:rPr sz="1800" spc="-15" dirty="0">
                <a:latin typeface="Times New Roman"/>
                <a:cs typeface="Times New Roman"/>
              </a:rPr>
              <a:t> </a:t>
            </a:r>
            <a:r>
              <a:rPr sz="1800" dirty="0">
                <a:latin typeface="Times New Roman"/>
                <a:cs typeface="Times New Roman"/>
              </a:rPr>
              <a:t>B.</a:t>
            </a:r>
            <a:r>
              <a:rPr sz="1800" spc="5" dirty="0">
                <a:latin typeface="Times New Roman"/>
                <a:cs typeface="Times New Roman"/>
              </a:rPr>
              <a:t> </a:t>
            </a:r>
            <a:r>
              <a:rPr sz="1800" dirty="0">
                <a:latin typeface="Times New Roman"/>
                <a:cs typeface="Times New Roman"/>
              </a:rPr>
              <a:t>S.,</a:t>
            </a:r>
            <a:r>
              <a:rPr sz="1800" spc="-125" dirty="0">
                <a:latin typeface="Times New Roman"/>
                <a:cs typeface="Times New Roman"/>
              </a:rPr>
              <a:t> </a:t>
            </a:r>
            <a:r>
              <a:rPr sz="1800" spc="-5" dirty="0">
                <a:latin typeface="Times New Roman"/>
                <a:cs typeface="Times New Roman"/>
              </a:rPr>
              <a:t>Anil,</a:t>
            </a:r>
            <a:r>
              <a:rPr sz="1800" spc="5" dirty="0">
                <a:latin typeface="Times New Roman"/>
                <a:cs typeface="Times New Roman"/>
              </a:rPr>
              <a:t> </a:t>
            </a:r>
            <a:r>
              <a:rPr sz="1800" dirty="0">
                <a:latin typeface="Times New Roman"/>
                <a:cs typeface="Times New Roman"/>
              </a:rPr>
              <a:t>D., Rao,</a:t>
            </a:r>
            <a:r>
              <a:rPr sz="1800" spc="-85" dirty="0">
                <a:latin typeface="Times New Roman"/>
                <a:cs typeface="Times New Roman"/>
              </a:rPr>
              <a:t> </a:t>
            </a:r>
            <a:r>
              <a:rPr sz="1800" spc="-125" dirty="0">
                <a:latin typeface="Times New Roman"/>
                <a:cs typeface="Times New Roman"/>
              </a:rPr>
              <a:t>Y.</a:t>
            </a:r>
            <a:r>
              <a:rPr sz="1800" spc="-15" dirty="0">
                <a:latin typeface="Times New Roman"/>
                <a:cs typeface="Times New Roman"/>
              </a:rPr>
              <a:t> </a:t>
            </a:r>
            <a:r>
              <a:rPr sz="1800" spc="-75" dirty="0">
                <a:latin typeface="Times New Roman"/>
                <a:cs typeface="Times New Roman"/>
              </a:rPr>
              <a:t>V.,</a:t>
            </a:r>
            <a:r>
              <a:rPr sz="1800" spc="-10" dirty="0">
                <a:latin typeface="Times New Roman"/>
                <a:cs typeface="Times New Roman"/>
              </a:rPr>
              <a:t> </a:t>
            </a:r>
            <a:r>
              <a:rPr sz="1800" spc="-5" dirty="0">
                <a:latin typeface="Times New Roman"/>
                <a:cs typeface="Times New Roman"/>
              </a:rPr>
              <a:t>Basha,</a:t>
            </a:r>
            <a:r>
              <a:rPr sz="1800" spc="5" dirty="0">
                <a:latin typeface="Times New Roman"/>
                <a:cs typeface="Times New Roman"/>
              </a:rPr>
              <a:t> </a:t>
            </a:r>
            <a:r>
              <a:rPr sz="1800" dirty="0">
                <a:latin typeface="Times New Roman"/>
                <a:cs typeface="Times New Roman"/>
              </a:rPr>
              <a:t>S.,</a:t>
            </a:r>
            <a:r>
              <a:rPr sz="1800" spc="-60" dirty="0">
                <a:latin typeface="Times New Roman"/>
                <a:cs typeface="Times New Roman"/>
              </a:rPr>
              <a:t> </a:t>
            </a:r>
            <a:r>
              <a:rPr sz="1800" spc="-25" dirty="0">
                <a:latin typeface="Times New Roman"/>
                <a:cs typeface="Times New Roman"/>
              </a:rPr>
              <a:t>Vikas,</a:t>
            </a:r>
            <a:r>
              <a:rPr sz="1800" dirty="0">
                <a:latin typeface="Times New Roman"/>
                <a:cs typeface="Times New Roman"/>
              </a:rPr>
              <a:t> C.,</a:t>
            </a:r>
            <a:r>
              <a:rPr sz="1800" spc="-15" dirty="0">
                <a:latin typeface="Times New Roman"/>
                <a:cs typeface="Times New Roman"/>
              </a:rPr>
              <a:t> </a:t>
            </a:r>
            <a:r>
              <a:rPr sz="1800" dirty="0">
                <a:latin typeface="Times New Roman"/>
                <a:cs typeface="Times New Roman"/>
              </a:rPr>
              <a:t>&amp;</a:t>
            </a:r>
            <a:r>
              <a:rPr sz="1800" spc="-15" dirty="0">
                <a:latin typeface="Times New Roman"/>
                <a:cs typeface="Times New Roman"/>
              </a:rPr>
              <a:t> </a:t>
            </a:r>
            <a:r>
              <a:rPr sz="1800" dirty="0">
                <a:latin typeface="Times New Roman"/>
                <a:cs typeface="Times New Roman"/>
              </a:rPr>
              <a:t>Charan,</a:t>
            </a:r>
          </a:p>
          <a:p>
            <a:pPr marL="527685" marR="5080">
              <a:lnSpc>
                <a:spcPts val="1939"/>
              </a:lnSpc>
              <a:spcBef>
                <a:spcPts val="140"/>
              </a:spcBef>
            </a:pPr>
            <a:r>
              <a:rPr sz="1800" spc="-5" dirty="0">
                <a:latin typeface="Times New Roman"/>
                <a:cs typeface="Times New Roman"/>
              </a:rPr>
              <a:t>K. </a:t>
            </a:r>
            <a:r>
              <a:rPr sz="1800" dirty="0">
                <a:latin typeface="Times New Roman"/>
                <a:cs typeface="Times New Roman"/>
              </a:rPr>
              <a:t>S. </a:t>
            </a:r>
            <a:r>
              <a:rPr sz="1800" spc="5" dirty="0">
                <a:latin typeface="Times New Roman"/>
                <a:cs typeface="Times New Roman"/>
              </a:rPr>
              <a:t>(2023). </a:t>
            </a:r>
            <a:r>
              <a:rPr sz="1800" dirty="0">
                <a:latin typeface="Times New Roman"/>
                <a:cs typeface="Times New Roman"/>
              </a:rPr>
              <a:t>Friction Stir Processing </a:t>
            </a:r>
            <a:r>
              <a:rPr sz="1800" spc="-5" dirty="0">
                <a:latin typeface="Times New Roman"/>
                <a:cs typeface="Times New Roman"/>
              </a:rPr>
              <a:t>Of </a:t>
            </a:r>
            <a:r>
              <a:rPr sz="1800" spc="-10" dirty="0">
                <a:latin typeface="Times New Roman"/>
                <a:cs typeface="Times New Roman"/>
              </a:rPr>
              <a:t>AZ91 </a:t>
            </a:r>
            <a:r>
              <a:rPr sz="1800" spc="-5" dirty="0">
                <a:latin typeface="Times New Roman"/>
                <a:cs typeface="Times New Roman"/>
              </a:rPr>
              <a:t>Magnesium Alloy </a:t>
            </a:r>
            <a:r>
              <a:rPr sz="1800" dirty="0">
                <a:latin typeface="Times New Roman"/>
                <a:cs typeface="Times New Roman"/>
              </a:rPr>
              <a:t>and </a:t>
            </a:r>
            <a:r>
              <a:rPr sz="1800" spc="-15" dirty="0">
                <a:latin typeface="Times New Roman"/>
                <a:cs typeface="Times New Roman"/>
              </a:rPr>
              <a:t>Effect </a:t>
            </a:r>
            <a:r>
              <a:rPr sz="1800" spc="5" dirty="0">
                <a:latin typeface="Times New Roman"/>
                <a:cs typeface="Times New Roman"/>
              </a:rPr>
              <a:t>of </a:t>
            </a:r>
            <a:r>
              <a:rPr sz="1800" dirty="0">
                <a:latin typeface="Times New Roman"/>
                <a:cs typeface="Times New Roman"/>
              </a:rPr>
              <a:t>Process </a:t>
            </a:r>
            <a:r>
              <a:rPr sz="1800" spc="-5" dirty="0">
                <a:latin typeface="Times New Roman"/>
                <a:cs typeface="Times New Roman"/>
              </a:rPr>
              <a:t>Parameters. </a:t>
            </a:r>
            <a:r>
              <a:rPr sz="1800" dirty="0">
                <a:latin typeface="Times New Roman"/>
                <a:cs typeface="Times New Roman"/>
              </a:rPr>
              <a:t> </a:t>
            </a:r>
            <a:r>
              <a:rPr sz="1800" i="1" dirty="0">
                <a:latin typeface="Times New Roman"/>
                <a:cs typeface="Times New Roman"/>
              </a:rPr>
              <a:t>International Journal </a:t>
            </a:r>
            <a:r>
              <a:rPr sz="1800" i="1" spc="5" dirty="0">
                <a:latin typeface="Times New Roman"/>
                <a:cs typeface="Times New Roman"/>
              </a:rPr>
              <a:t>of </a:t>
            </a:r>
            <a:r>
              <a:rPr sz="1800" i="1" dirty="0">
                <a:latin typeface="Times New Roman"/>
                <a:cs typeface="Times New Roman"/>
              </a:rPr>
              <a:t>Advances in Engineering </a:t>
            </a:r>
            <a:r>
              <a:rPr sz="1800" i="1" spc="5" dirty="0">
                <a:latin typeface="Times New Roman"/>
                <a:cs typeface="Times New Roman"/>
              </a:rPr>
              <a:t>and </a:t>
            </a:r>
            <a:r>
              <a:rPr sz="1800" i="1" dirty="0">
                <a:latin typeface="Times New Roman"/>
                <a:cs typeface="Times New Roman"/>
              </a:rPr>
              <a:t>Management </a:t>
            </a:r>
            <a:r>
              <a:rPr sz="1800" spc="-5" dirty="0">
                <a:latin typeface="Times New Roman"/>
                <a:cs typeface="Times New Roman"/>
              </a:rPr>
              <a:t>(IJAEM), </a:t>
            </a:r>
            <a:r>
              <a:rPr sz="1800" dirty="0">
                <a:latin typeface="Times New Roman"/>
                <a:cs typeface="Times New Roman"/>
              </a:rPr>
              <a:t>5(4), </a:t>
            </a:r>
            <a:r>
              <a:rPr sz="1800" spc="5" dirty="0">
                <a:latin typeface="Times New Roman"/>
                <a:cs typeface="Times New Roman"/>
              </a:rPr>
              <a:t>661-667. </a:t>
            </a:r>
            <a:r>
              <a:rPr sz="1800" spc="10" dirty="0">
                <a:solidFill>
                  <a:srgbClr val="0462C1"/>
                </a:solidFill>
                <a:latin typeface="Times New Roman"/>
                <a:cs typeface="Times New Roman"/>
              </a:rPr>
              <a:t> </a:t>
            </a:r>
            <a:r>
              <a:rPr sz="1800" u="sng" spc="-5" dirty="0">
                <a:solidFill>
                  <a:srgbClr val="0462C1"/>
                </a:solidFill>
                <a:uFill>
                  <a:solidFill>
                    <a:srgbClr val="0462C1"/>
                  </a:solidFill>
                </a:uFill>
                <a:latin typeface="Times New Roman"/>
                <a:cs typeface="Times New Roman"/>
                <a:hlinkClick r:id="rId2"/>
              </a:rPr>
              <a:t>https://ijaem.net/issue_dcp/Friction%20Stir%20Processing%20OFAZ91%20Magnesium%20Alloy%20and</a:t>
            </a:r>
            <a:endParaRPr sz="1800" dirty="0">
              <a:latin typeface="Times New Roman"/>
              <a:cs typeface="Times New Roman"/>
            </a:endParaRPr>
          </a:p>
          <a:p>
            <a:pPr marL="527685">
              <a:lnSpc>
                <a:spcPts val="1925"/>
              </a:lnSpc>
            </a:pPr>
            <a:r>
              <a:rPr sz="1800" u="sng" spc="-5" dirty="0">
                <a:solidFill>
                  <a:srgbClr val="0462C1"/>
                </a:solidFill>
                <a:uFill>
                  <a:solidFill>
                    <a:srgbClr val="0462C1"/>
                  </a:solidFill>
                </a:uFill>
                <a:latin typeface="Times New Roman"/>
                <a:cs typeface="Times New Roman"/>
                <a:hlinkClick r:id="rId2"/>
              </a:rPr>
              <a:t>%20Effect%20of%20Process%20Parameters.pdf</a:t>
            </a:r>
            <a:endParaRPr sz="1800" dirty="0">
              <a:latin typeface="Times New Roman"/>
              <a:cs typeface="Times New Roman"/>
            </a:endParaRPr>
          </a:p>
          <a:p>
            <a:pPr marL="527685" indent="-515620">
              <a:lnSpc>
                <a:spcPts val="2055"/>
              </a:lnSpc>
              <a:spcBef>
                <a:spcPts val="795"/>
              </a:spcBef>
              <a:buAutoNum type="arabicPeriod" startAt="7"/>
              <a:tabLst>
                <a:tab pos="527685" algn="l"/>
                <a:tab pos="528320" algn="l"/>
              </a:tabLst>
            </a:pPr>
            <a:r>
              <a:rPr sz="1800" spc="-5" dirty="0">
                <a:latin typeface="Times New Roman"/>
                <a:cs typeface="Times New Roman"/>
              </a:rPr>
              <a:t>Faraji,</a:t>
            </a:r>
            <a:r>
              <a:rPr sz="1800" spc="15" dirty="0">
                <a:latin typeface="Times New Roman"/>
                <a:cs typeface="Times New Roman"/>
              </a:rPr>
              <a:t> </a:t>
            </a:r>
            <a:r>
              <a:rPr sz="1800" spc="-10" dirty="0">
                <a:latin typeface="Times New Roman"/>
                <a:cs typeface="Times New Roman"/>
              </a:rPr>
              <a:t>G.,</a:t>
            </a:r>
            <a:r>
              <a:rPr sz="1800" spc="15" dirty="0">
                <a:latin typeface="Times New Roman"/>
                <a:cs typeface="Times New Roman"/>
              </a:rPr>
              <a:t> </a:t>
            </a:r>
            <a:r>
              <a:rPr sz="1800" dirty="0">
                <a:latin typeface="Times New Roman"/>
                <a:cs typeface="Times New Roman"/>
              </a:rPr>
              <a:t>&amp;</a:t>
            </a:r>
            <a:r>
              <a:rPr sz="1800" spc="-85" dirty="0">
                <a:latin typeface="Times New Roman"/>
                <a:cs typeface="Times New Roman"/>
              </a:rPr>
              <a:t> </a:t>
            </a:r>
            <a:r>
              <a:rPr sz="1800" spc="-5" dirty="0">
                <a:latin typeface="Times New Roman"/>
                <a:cs typeface="Times New Roman"/>
              </a:rPr>
              <a:t>Asadi,</a:t>
            </a:r>
            <a:r>
              <a:rPr sz="1800" spc="15" dirty="0">
                <a:latin typeface="Times New Roman"/>
                <a:cs typeface="Times New Roman"/>
              </a:rPr>
              <a:t> </a:t>
            </a:r>
            <a:r>
              <a:rPr sz="1800" spc="-85" dirty="0">
                <a:latin typeface="Times New Roman"/>
                <a:cs typeface="Times New Roman"/>
              </a:rPr>
              <a:t>P.</a:t>
            </a:r>
            <a:r>
              <a:rPr sz="1800" spc="-30" dirty="0">
                <a:latin typeface="Times New Roman"/>
                <a:cs typeface="Times New Roman"/>
              </a:rPr>
              <a:t> </a:t>
            </a:r>
            <a:r>
              <a:rPr sz="1800" spc="-10" dirty="0">
                <a:latin typeface="Times New Roman"/>
                <a:cs typeface="Times New Roman"/>
              </a:rPr>
              <a:t>(2011).</a:t>
            </a:r>
            <a:r>
              <a:rPr sz="1800" spc="-30" dirty="0">
                <a:latin typeface="Times New Roman"/>
                <a:cs typeface="Times New Roman"/>
              </a:rPr>
              <a:t> </a:t>
            </a:r>
            <a:r>
              <a:rPr sz="1800" spc="-5" dirty="0">
                <a:latin typeface="Times New Roman"/>
                <a:cs typeface="Times New Roman"/>
              </a:rPr>
              <a:t>Characterization</a:t>
            </a:r>
            <a:r>
              <a:rPr sz="1800" spc="15" dirty="0">
                <a:latin typeface="Times New Roman"/>
                <a:cs typeface="Times New Roman"/>
              </a:rPr>
              <a:t> </a:t>
            </a:r>
            <a:r>
              <a:rPr sz="1800" spc="5" dirty="0">
                <a:latin typeface="Times New Roman"/>
                <a:cs typeface="Times New Roman"/>
              </a:rPr>
              <a:t>of</a:t>
            </a:r>
            <a:r>
              <a:rPr sz="1800" spc="-105" dirty="0">
                <a:latin typeface="Times New Roman"/>
                <a:cs typeface="Times New Roman"/>
              </a:rPr>
              <a:t> </a:t>
            </a:r>
            <a:r>
              <a:rPr sz="1800" spc="-5" dirty="0">
                <a:latin typeface="Times New Roman"/>
                <a:cs typeface="Times New Roman"/>
              </a:rPr>
              <a:t>AZ91/alumina</a:t>
            </a:r>
            <a:r>
              <a:rPr sz="1800" dirty="0">
                <a:latin typeface="Times New Roman"/>
                <a:cs typeface="Times New Roman"/>
              </a:rPr>
              <a:t> </a:t>
            </a:r>
            <a:r>
              <a:rPr sz="1800" spc="-5" dirty="0">
                <a:latin typeface="Times New Roman"/>
                <a:cs typeface="Times New Roman"/>
              </a:rPr>
              <a:t>nanocomposite</a:t>
            </a:r>
            <a:r>
              <a:rPr sz="1800" spc="-15" dirty="0">
                <a:latin typeface="Times New Roman"/>
                <a:cs typeface="Times New Roman"/>
              </a:rPr>
              <a:t> </a:t>
            </a:r>
            <a:r>
              <a:rPr sz="1800" dirty="0">
                <a:latin typeface="Times New Roman"/>
                <a:cs typeface="Times New Roman"/>
              </a:rPr>
              <a:t>produced</a:t>
            </a:r>
            <a:r>
              <a:rPr sz="1800" spc="-20" dirty="0">
                <a:latin typeface="Times New Roman"/>
                <a:cs typeface="Times New Roman"/>
              </a:rPr>
              <a:t> </a:t>
            </a:r>
            <a:r>
              <a:rPr sz="1800" dirty="0">
                <a:latin typeface="Times New Roman"/>
                <a:cs typeface="Times New Roman"/>
              </a:rPr>
              <a:t>by</a:t>
            </a:r>
            <a:r>
              <a:rPr sz="1800" spc="-30" dirty="0">
                <a:latin typeface="Times New Roman"/>
                <a:cs typeface="Times New Roman"/>
              </a:rPr>
              <a:t> </a:t>
            </a:r>
            <a:r>
              <a:rPr sz="1800" spc="-40" dirty="0">
                <a:latin typeface="Times New Roman"/>
                <a:cs typeface="Times New Roman"/>
              </a:rPr>
              <a:t>FSP.</a:t>
            </a:r>
            <a:endParaRPr sz="1800" dirty="0">
              <a:latin typeface="Times New Roman"/>
              <a:cs typeface="Times New Roman"/>
            </a:endParaRPr>
          </a:p>
          <a:p>
            <a:pPr marL="527685">
              <a:lnSpc>
                <a:spcPts val="2055"/>
              </a:lnSpc>
            </a:pPr>
            <a:r>
              <a:rPr sz="1800" i="1" spc="-5" dirty="0">
                <a:latin typeface="Times New Roman"/>
                <a:cs typeface="Times New Roman"/>
              </a:rPr>
              <a:t>Materials Science</a:t>
            </a:r>
            <a:r>
              <a:rPr sz="1800" i="1" spc="15" dirty="0">
                <a:latin typeface="Times New Roman"/>
                <a:cs typeface="Times New Roman"/>
              </a:rPr>
              <a:t> </a:t>
            </a:r>
            <a:r>
              <a:rPr sz="1800" i="1" spc="5" dirty="0">
                <a:latin typeface="Times New Roman"/>
                <a:cs typeface="Times New Roman"/>
              </a:rPr>
              <a:t>and </a:t>
            </a:r>
            <a:r>
              <a:rPr sz="1800" i="1" dirty="0">
                <a:latin typeface="Times New Roman"/>
                <a:cs typeface="Times New Roman"/>
              </a:rPr>
              <a:t>Engineering</a:t>
            </a:r>
            <a:r>
              <a:rPr sz="1800" dirty="0">
                <a:latin typeface="Times New Roman"/>
                <a:cs typeface="Times New Roman"/>
              </a:rPr>
              <a:t>:</a:t>
            </a:r>
            <a:r>
              <a:rPr sz="1800" spc="-145" dirty="0">
                <a:latin typeface="Times New Roman"/>
                <a:cs typeface="Times New Roman"/>
              </a:rPr>
              <a:t> </a:t>
            </a:r>
            <a:r>
              <a:rPr sz="1800" spc="-20" dirty="0">
                <a:latin typeface="Times New Roman"/>
                <a:cs typeface="Times New Roman"/>
              </a:rPr>
              <a:t>A,</a:t>
            </a:r>
            <a:r>
              <a:rPr sz="1800" spc="50" dirty="0">
                <a:latin typeface="Times New Roman"/>
                <a:cs typeface="Times New Roman"/>
              </a:rPr>
              <a:t> </a:t>
            </a:r>
            <a:r>
              <a:rPr sz="1800" spc="5" dirty="0">
                <a:latin typeface="Times New Roman"/>
                <a:cs typeface="Times New Roman"/>
              </a:rPr>
              <a:t>528(6),</a:t>
            </a:r>
            <a:r>
              <a:rPr sz="1800" spc="-50" dirty="0">
                <a:latin typeface="Times New Roman"/>
                <a:cs typeface="Times New Roman"/>
              </a:rPr>
              <a:t> </a:t>
            </a:r>
            <a:r>
              <a:rPr sz="1800" spc="5" dirty="0">
                <a:latin typeface="Times New Roman"/>
                <a:cs typeface="Times New Roman"/>
              </a:rPr>
              <a:t>2431-2440.</a:t>
            </a:r>
            <a:r>
              <a:rPr sz="1800" spc="-40" dirty="0">
                <a:latin typeface="Times New Roman"/>
                <a:cs typeface="Times New Roman"/>
              </a:rPr>
              <a:t> </a:t>
            </a:r>
            <a:r>
              <a:rPr sz="1800" u="sng" spc="-5" dirty="0">
                <a:solidFill>
                  <a:srgbClr val="0462C1"/>
                </a:solidFill>
                <a:uFill>
                  <a:solidFill>
                    <a:srgbClr val="0462C1"/>
                  </a:solidFill>
                </a:uFill>
                <a:latin typeface="Times New Roman"/>
                <a:cs typeface="Times New Roman"/>
                <a:hlinkClick r:id="rId3"/>
              </a:rPr>
              <a:t>https://doi.org/10.1016/j.msea.2010.11.065</a:t>
            </a:r>
            <a:endParaRPr sz="1800" dirty="0">
              <a:latin typeface="Times New Roman"/>
              <a:cs typeface="Times New Roman"/>
            </a:endParaRPr>
          </a:p>
          <a:p>
            <a:pPr marL="527685" marR="516255" indent="-515620">
              <a:lnSpc>
                <a:spcPts val="1939"/>
              </a:lnSpc>
              <a:spcBef>
                <a:spcPts val="1040"/>
              </a:spcBef>
              <a:buAutoNum type="arabicPeriod" startAt="8"/>
              <a:tabLst>
                <a:tab pos="527685" algn="l"/>
                <a:tab pos="528320" algn="l"/>
              </a:tabLst>
            </a:pPr>
            <a:r>
              <a:rPr sz="1800" dirty="0">
                <a:latin typeface="Times New Roman"/>
                <a:cs typeface="Times New Roman"/>
              </a:rPr>
              <a:t>Sidhu, H. S., Singh, B., &amp; </a:t>
            </a:r>
            <a:r>
              <a:rPr sz="1800" spc="-20" dirty="0">
                <a:latin typeface="Times New Roman"/>
                <a:cs typeface="Times New Roman"/>
              </a:rPr>
              <a:t>Kumar, </a:t>
            </a:r>
            <a:r>
              <a:rPr sz="1800" spc="-85" dirty="0">
                <a:latin typeface="Times New Roman"/>
                <a:cs typeface="Times New Roman"/>
              </a:rPr>
              <a:t>P. </a:t>
            </a:r>
            <a:r>
              <a:rPr sz="1800" dirty="0">
                <a:latin typeface="Times New Roman"/>
                <a:cs typeface="Times New Roman"/>
              </a:rPr>
              <a:t>(2021). </a:t>
            </a:r>
            <a:r>
              <a:rPr sz="1800" spc="-75" dirty="0">
                <a:latin typeface="Times New Roman"/>
                <a:cs typeface="Times New Roman"/>
              </a:rPr>
              <a:t>To </a:t>
            </a:r>
            <a:r>
              <a:rPr sz="1800" dirty="0">
                <a:latin typeface="Times New Roman"/>
                <a:cs typeface="Times New Roman"/>
              </a:rPr>
              <a:t>study the corrosion </a:t>
            </a:r>
            <a:r>
              <a:rPr sz="1800" spc="-5" dirty="0">
                <a:latin typeface="Times New Roman"/>
                <a:cs typeface="Times New Roman"/>
              </a:rPr>
              <a:t>behavior </a:t>
            </a:r>
            <a:r>
              <a:rPr sz="1800" spc="5" dirty="0">
                <a:latin typeface="Times New Roman"/>
                <a:cs typeface="Times New Roman"/>
              </a:rPr>
              <a:t>of </a:t>
            </a:r>
            <a:r>
              <a:rPr sz="1800" spc="-5" dirty="0">
                <a:latin typeface="Times New Roman"/>
                <a:cs typeface="Times New Roman"/>
              </a:rPr>
              <a:t>friction </a:t>
            </a:r>
            <a:r>
              <a:rPr sz="1800" dirty="0">
                <a:latin typeface="Times New Roman"/>
                <a:cs typeface="Times New Roman"/>
              </a:rPr>
              <a:t>stir </a:t>
            </a:r>
            <a:r>
              <a:rPr sz="1800" spc="-5" dirty="0">
                <a:latin typeface="Times New Roman"/>
                <a:cs typeface="Times New Roman"/>
              </a:rPr>
              <a:t>processed </a:t>
            </a:r>
            <a:r>
              <a:rPr sz="1800" spc="-434" dirty="0">
                <a:latin typeface="Times New Roman"/>
                <a:cs typeface="Times New Roman"/>
              </a:rPr>
              <a:t> </a:t>
            </a:r>
            <a:r>
              <a:rPr sz="1800" spc="-10" dirty="0">
                <a:latin typeface="Times New Roman"/>
                <a:cs typeface="Times New Roman"/>
              </a:rPr>
              <a:t>magnesium </a:t>
            </a:r>
            <a:r>
              <a:rPr sz="1800" dirty="0">
                <a:latin typeface="Times New Roman"/>
                <a:cs typeface="Times New Roman"/>
              </a:rPr>
              <a:t>alloy </a:t>
            </a:r>
            <a:r>
              <a:rPr sz="1800" spc="-5" dirty="0">
                <a:latin typeface="Times New Roman"/>
                <a:cs typeface="Times New Roman"/>
              </a:rPr>
              <a:t>AZ91. </a:t>
            </a:r>
            <a:r>
              <a:rPr sz="1800" i="1" spc="-5" dirty="0">
                <a:latin typeface="Times New Roman"/>
                <a:cs typeface="Times New Roman"/>
              </a:rPr>
              <a:t>Materials </a:t>
            </a:r>
            <a:r>
              <a:rPr sz="1800" i="1" spc="-25" dirty="0">
                <a:latin typeface="Times New Roman"/>
                <a:cs typeface="Times New Roman"/>
              </a:rPr>
              <a:t>Today: </a:t>
            </a:r>
            <a:r>
              <a:rPr sz="1800" i="1" spc="-5" dirty="0">
                <a:latin typeface="Times New Roman"/>
                <a:cs typeface="Times New Roman"/>
              </a:rPr>
              <a:t>Proceedings</a:t>
            </a:r>
            <a:r>
              <a:rPr sz="1800" spc="-5" dirty="0">
                <a:latin typeface="Times New Roman"/>
                <a:cs typeface="Times New Roman"/>
              </a:rPr>
              <a:t>, </a:t>
            </a:r>
            <a:r>
              <a:rPr sz="1800" spc="5" dirty="0">
                <a:latin typeface="Times New Roman"/>
                <a:cs typeface="Times New Roman"/>
              </a:rPr>
              <a:t>44(6), 4633-4639. </a:t>
            </a:r>
            <a:r>
              <a:rPr sz="1800" spc="10" dirty="0">
                <a:solidFill>
                  <a:srgbClr val="0462C1"/>
                </a:solidFill>
                <a:latin typeface="Times New Roman"/>
                <a:cs typeface="Times New Roman"/>
              </a:rPr>
              <a:t> </a:t>
            </a:r>
            <a:r>
              <a:rPr sz="1800" u="sng" spc="-5" dirty="0">
                <a:solidFill>
                  <a:srgbClr val="0462C1"/>
                </a:solidFill>
                <a:uFill>
                  <a:solidFill>
                    <a:srgbClr val="0462C1"/>
                  </a:solidFill>
                </a:uFill>
                <a:latin typeface="Times New Roman"/>
                <a:cs typeface="Times New Roman"/>
                <a:hlinkClick r:id="rId4"/>
              </a:rPr>
              <a:t>https://doi.org/10.1016/j.matpr.2020.10.920</a:t>
            </a:r>
            <a:endParaRPr sz="1800" dirty="0">
              <a:latin typeface="Times New Roman"/>
              <a:cs typeface="Times New Roman"/>
            </a:endParaRPr>
          </a:p>
          <a:p>
            <a:pPr marL="527685" marR="61594" indent="-515620">
              <a:lnSpc>
                <a:spcPts val="1939"/>
              </a:lnSpc>
              <a:spcBef>
                <a:spcPts val="1000"/>
              </a:spcBef>
              <a:buAutoNum type="arabicPeriod" startAt="8"/>
              <a:tabLst>
                <a:tab pos="527685" algn="l"/>
                <a:tab pos="528320" algn="l"/>
              </a:tabLst>
            </a:pPr>
            <a:r>
              <a:rPr sz="1800" dirty="0">
                <a:latin typeface="Times New Roman"/>
                <a:cs typeface="Times New Roman"/>
              </a:rPr>
              <a:t>Heidarpour</a:t>
            </a:r>
            <a:r>
              <a:rPr sz="1800" spc="-130" dirty="0">
                <a:latin typeface="Times New Roman"/>
                <a:cs typeface="Times New Roman"/>
              </a:rPr>
              <a:t> </a:t>
            </a:r>
            <a:r>
              <a:rPr sz="1800" spc="-20" dirty="0">
                <a:latin typeface="Times New Roman"/>
                <a:cs typeface="Times New Roman"/>
              </a:rPr>
              <a:t>A,</a:t>
            </a:r>
            <a:r>
              <a:rPr sz="1800" spc="-55" dirty="0">
                <a:latin typeface="Times New Roman"/>
                <a:cs typeface="Times New Roman"/>
              </a:rPr>
              <a:t> </a:t>
            </a:r>
            <a:r>
              <a:rPr sz="1800" spc="-10" dirty="0">
                <a:latin typeface="Times New Roman"/>
                <a:cs typeface="Times New Roman"/>
              </a:rPr>
              <a:t>Ahmadifard</a:t>
            </a:r>
            <a:r>
              <a:rPr sz="1800" spc="75" dirty="0">
                <a:latin typeface="Times New Roman"/>
                <a:cs typeface="Times New Roman"/>
              </a:rPr>
              <a:t> </a:t>
            </a:r>
            <a:r>
              <a:rPr sz="1800" dirty="0">
                <a:latin typeface="Times New Roman"/>
                <a:cs typeface="Times New Roman"/>
              </a:rPr>
              <a:t>S,</a:t>
            </a:r>
            <a:r>
              <a:rPr sz="1800" spc="-5" dirty="0">
                <a:latin typeface="Times New Roman"/>
                <a:cs typeface="Times New Roman"/>
              </a:rPr>
              <a:t> </a:t>
            </a:r>
            <a:r>
              <a:rPr sz="1800" dirty="0">
                <a:latin typeface="Times New Roman"/>
                <a:cs typeface="Times New Roman"/>
              </a:rPr>
              <a:t>Rohani</a:t>
            </a:r>
            <a:r>
              <a:rPr sz="1800" spc="-10" dirty="0">
                <a:latin typeface="Times New Roman"/>
                <a:cs typeface="Times New Roman"/>
              </a:rPr>
              <a:t> </a:t>
            </a:r>
            <a:r>
              <a:rPr sz="1800" spc="-5" dirty="0">
                <a:latin typeface="Times New Roman"/>
                <a:cs typeface="Times New Roman"/>
              </a:rPr>
              <a:t>N</a:t>
            </a:r>
            <a:r>
              <a:rPr sz="1800" spc="5" dirty="0">
                <a:latin typeface="Times New Roman"/>
                <a:cs typeface="Times New Roman"/>
              </a:rPr>
              <a:t> (2018)</a:t>
            </a:r>
            <a:r>
              <a:rPr sz="1800" spc="-55" dirty="0">
                <a:latin typeface="Times New Roman"/>
                <a:cs typeface="Times New Roman"/>
              </a:rPr>
              <a:t> </a:t>
            </a:r>
            <a:r>
              <a:rPr sz="1800" dirty="0">
                <a:latin typeface="Times New Roman"/>
                <a:cs typeface="Times New Roman"/>
              </a:rPr>
              <a:t>FSP</a:t>
            </a:r>
            <a:r>
              <a:rPr sz="1800" spc="-80" dirty="0">
                <a:latin typeface="Times New Roman"/>
                <a:cs typeface="Times New Roman"/>
              </a:rPr>
              <a:t> </a:t>
            </a:r>
            <a:r>
              <a:rPr sz="1800" spc="-5" dirty="0">
                <a:latin typeface="Times New Roman"/>
                <a:cs typeface="Times New Roman"/>
              </a:rPr>
              <a:t>pass number</a:t>
            </a:r>
            <a:r>
              <a:rPr sz="1800" spc="50" dirty="0">
                <a:latin typeface="Times New Roman"/>
                <a:cs typeface="Times New Roman"/>
              </a:rPr>
              <a:t> </a:t>
            </a:r>
            <a:r>
              <a:rPr sz="1800" dirty="0">
                <a:latin typeface="Times New Roman"/>
                <a:cs typeface="Times New Roman"/>
              </a:rPr>
              <a:t>and</a:t>
            </a:r>
            <a:r>
              <a:rPr sz="1800" spc="-5" dirty="0">
                <a:latin typeface="Times New Roman"/>
                <a:cs typeface="Times New Roman"/>
              </a:rPr>
              <a:t> </a:t>
            </a:r>
            <a:r>
              <a:rPr sz="1800" dirty="0">
                <a:latin typeface="Times New Roman"/>
                <a:cs typeface="Times New Roman"/>
              </a:rPr>
              <a:t>cooling</a:t>
            </a:r>
            <a:r>
              <a:rPr sz="1800" spc="-30" dirty="0">
                <a:latin typeface="Times New Roman"/>
                <a:cs typeface="Times New Roman"/>
              </a:rPr>
              <a:t> </a:t>
            </a:r>
            <a:r>
              <a:rPr sz="1800" spc="-15" dirty="0">
                <a:latin typeface="Times New Roman"/>
                <a:cs typeface="Times New Roman"/>
              </a:rPr>
              <a:t>effects</a:t>
            </a:r>
            <a:r>
              <a:rPr sz="1800" spc="60" dirty="0">
                <a:latin typeface="Times New Roman"/>
                <a:cs typeface="Times New Roman"/>
              </a:rPr>
              <a:t> </a:t>
            </a:r>
            <a:r>
              <a:rPr sz="1800" spc="5" dirty="0">
                <a:latin typeface="Times New Roman"/>
                <a:cs typeface="Times New Roman"/>
              </a:rPr>
              <a:t>on</a:t>
            </a:r>
            <a:r>
              <a:rPr sz="1800" spc="-5" dirty="0">
                <a:latin typeface="Times New Roman"/>
                <a:cs typeface="Times New Roman"/>
              </a:rPr>
              <a:t> </a:t>
            </a:r>
            <a:r>
              <a:rPr sz="1800" dirty="0">
                <a:latin typeface="Times New Roman"/>
                <a:cs typeface="Times New Roman"/>
              </a:rPr>
              <a:t>the</a:t>
            </a:r>
            <a:r>
              <a:rPr sz="1800" spc="-25" dirty="0">
                <a:latin typeface="Times New Roman"/>
                <a:cs typeface="Times New Roman"/>
              </a:rPr>
              <a:t> </a:t>
            </a:r>
            <a:r>
              <a:rPr sz="1800" spc="-5" dirty="0">
                <a:latin typeface="Times New Roman"/>
                <a:cs typeface="Times New Roman"/>
              </a:rPr>
              <a:t>microstructure </a:t>
            </a:r>
            <a:r>
              <a:rPr sz="1800" spc="-434" dirty="0">
                <a:latin typeface="Times New Roman"/>
                <a:cs typeface="Times New Roman"/>
              </a:rPr>
              <a:t> </a:t>
            </a:r>
            <a:r>
              <a:rPr sz="1800" dirty="0">
                <a:latin typeface="Times New Roman"/>
                <a:cs typeface="Times New Roman"/>
              </a:rPr>
              <a:t>and</a:t>
            </a:r>
            <a:r>
              <a:rPr sz="1800" spc="-15" dirty="0">
                <a:latin typeface="Times New Roman"/>
                <a:cs typeface="Times New Roman"/>
              </a:rPr>
              <a:t> </a:t>
            </a:r>
            <a:r>
              <a:rPr sz="1800" dirty="0">
                <a:latin typeface="Times New Roman"/>
                <a:cs typeface="Times New Roman"/>
              </a:rPr>
              <a:t>properties</a:t>
            </a:r>
            <a:r>
              <a:rPr sz="1800" spc="-25" dirty="0">
                <a:latin typeface="Times New Roman"/>
                <a:cs typeface="Times New Roman"/>
              </a:rPr>
              <a:t> </a:t>
            </a:r>
            <a:r>
              <a:rPr sz="1800" spc="5" dirty="0">
                <a:latin typeface="Times New Roman"/>
                <a:cs typeface="Times New Roman"/>
              </a:rPr>
              <a:t>of</a:t>
            </a:r>
            <a:r>
              <a:rPr sz="1800" spc="-114" dirty="0">
                <a:latin typeface="Times New Roman"/>
                <a:cs typeface="Times New Roman"/>
              </a:rPr>
              <a:t> </a:t>
            </a:r>
            <a:r>
              <a:rPr sz="1800" spc="-5" dirty="0">
                <a:latin typeface="Times New Roman"/>
                <a:cs typeface="Times New Roman"/>
              </a:rPr>
              <a:t>AZ31.</a:t>
            </a:r>
            <a:r>
              <a:rPr sz="1800" spc="-15" dirty="0">
                <a:latin typeface="Times New Roman"/>
                <a:cs typeface="Times New Roman"/>
              </a:rPr>
              <a:t> </a:t>
            </a:r>
            <a:r>
              <a:rPr sz="1800" spc="-5" dirty="0">
                <a:latin typeface="Times New Roman"/>
                <a:cs typeface="Times New Roman"/>
              </a:rPr>
              <a:t>J</a:t>
            </a:r>
            <a:r>
              <a:rPr sz="1800" spc="-75" dirty="0">
                <a:latin typeface="Times New Roman"/>
                <a:cs typeface="Times New Roman"/>
              </a:rPr>
              <a:t> </a:t>
            </a:r>
            <a:r>
              <a:rPr sz="1800" spc="-10" dirty="0">
                <a:latin typeface="Times New Roman"/>
                <a:cs typeface="Times New Roman"/>
              </a:rPr>
              <a:t>Adv</a:t>
            </a:r>
            <a:r>
              <a:rPr sz="1800" spc="15" dirty="0">
                <a:latin typeface="Times New Roman"/>
                <a:cs typeface="Times New Roman"/>
              </a:rPr>
              <a:t> </a:t>
            </a:r>
            <a:r>
              <a:rPr sz="1800" spc="-5" dirty="0">
                <a:latin typeface="Times New Roman"/>
                <a:cs typeface="Times New Roman"/>
              </a:rPr>
              <a:t>Mater</a:t>
            </a:r>
            <a:r>
              <a:rPr sz="1800" dirty="0">
                <a:latin typeface="Times New Roman"/>
                <a:cs typeface="Times New Roman"/>
              </a:rPr>
              <a:t> </a:t>
            </a:r>
            <a:r>
              <a:rPr sz="1800" spc="5" dirty="0">
                <a:latin typeface="Times New Roman"/>
                <a:cs typeface="Times New Roman"/>
              </a:rPr>
              <a:t>Process:47–58</a:t>
            </a:r>
            <a:endParaRPr sz="1800" dirty="0">
              <a:latin typeface="Times New Roman"/>
              <a:cs typeface="Times New Roman"/>
            </a:endParaRPr>
          </a:p>
          <a:p>
            <a:pPr marL="527685" marR="158115" indent="-515620">
              <a:lnSpc>
                <a:spcPct val="90000"/>
              </a:lnSpc>
              <a:spcBef>
                <a:spcPts val="985"/>
              </a:spcBef>
              <a:buAutoNum type="arabicPeriod" startAt="8"/>
              <a:tabLst>
                <a:tab pos="527685" algn="l"/>
                <a:tab pos="528320" algn="l"/>
              </a:tabLst>
            </a:pPr>
            <a:r>
              <a:rPr sz="1800" spc="-10" dirty="0">
                <a:latin typeface="Times New Roman"/>
                <a:cs typeface="Times New Roman"/>
              </a:rPr>
              <a:t>Asadi, </a:t>
            </a:r>
            <a:r>
              <a:rPr sz="1800" spc="-60" dirty="0">
                <a:latin typeface="Times New Roman"/>
                <a:cs typeface="Times New Roman"/>
              </a:rPr>
              <a:t>P., </a:t>
            </a:r>
            <a:r>
              <a:rPr sz="1800" spc="-5" dirty="0">
                <a:latin typeface="Times New Roman"/>
                <a:cs typeface="Times New Roman"/>
              </a:rPr>
              <a:t>Besharati </a:t>
            </a:r>
            <a:r>
              <a:rPr sz="1800" spc="-10" dirty="0">
                <a:latin typeface="Times New Roman"/>
                <a:cs typeface="Times New Roman"/>
              </a:rPr>
              <a:t>Givi, </a:t>
            </a:r>
            <a:r>
              <a:rPr sz="1800" dirty="0">
                <a:latin typeface="Times New Roman"/>
                <a:cs typeface="Times New Roman"/>
              </a:rPr>
              <a:t>M. </a:t>
            </a:r>
            <a:r>
              <a:rPr sz="1800" spc="-5" dirty="0">
                <a:latin typeface="Times New Roman"/>
                <a:cs typeface="Times New Roman"/>
              </a:rPr>
              <a:t>K., </a:t>
            </a:r>
            <a:r>
              <a:rPr sz="1800" dirty="0">
                <a:latin typeface="Times New Roman"/>
                <a:cs typeface="Times New Roman"/>
              </a:rPr>
              <a:t>Parvin, </a:t>
            </a:r>
            <a:r>
              <a:rPr sz="1800" spc="-5" dirty="0">
                <a:latin typeface="Times New Roman"/>
                <a:cs typeface="Times New Roman"/>
              </a:rPr>
              <a:t>N., </a:t>
            </a:r>
            <a:r>
              <a:rPr sz="1800" spc="-10" dirty="0">
                <a:latin typeface="Times New Roman"/>
                <a:cs typeface="Times New Roman"/>
              </a:rPr>
              <a:t>Araei, </a:t>
            </a:r>
            <a:r>
              <a:rPr sz="1800" spc="-15" dirty="0">
                <a:latin typeface="Times New Roman"/>
                <a:cs typeface="Times New Roman"/>
              </a:rPr>
              <a:t>A., Taherishargh, </a:t>
            </a:r>
            <a:r>
              <a:rPr sz="1800" dirty="0">
                <a:latin typeface="Times New Roman"/>
                <a:cs typeface="Times New Roman"/>
              </a:rPr>
              <a:t>M., &amp; </a:t>
            </a:r>
            <a:r>
              <a:rPr sz="1800" spc="-15" dirty="0">
                <a:latin typeface="Times New Roman"/>
                <a:cs typeface="Times New Roman"/>
              </a:rPr>
              <a:t>Tutunchilar, </a:t>
            </a:r>
            <a:r>
              <a:rPr sz="1800" dirty="0">
                <a:latin typeface="Times New Roman"/>
                <a:cs typeface="Times New Roman"/>
              </a:rPr>
              <a:t>S. </a:t>
            </a:r>
            <a:r>
              <a:rPr sz="1800" spc="5" dirty="0">
                <a:latin typeface="Times New Roman"/>
                <a:cs typeface="Times New Roman"/>
              </a:rPr>
              <a:t>(2012). </a:t>
            </a:r>
            <a:r>
              <a:rPr sz="1800" spc="-5" dirty="0">
                <a:latin typeface="Times New Roman"/>
                <a:cs typeface="Times New Roman"/>
              </a:rPr>
              <a:t>On </a:t>
            </a:r>
            <a:r>
              <a:rPr sz="1800" dirty="0">
                <a:latin typeface="Times New Roman"/>
                <a:cs typeface="Times New Roman"/>
              </a:rPr>
              <a:t>the </a:t>
            </a:r>
            <a:r>
              <a:rPr sz="1800" spc="-434" dirty="0">
                <a:latin typeface="Times New Roman"/>
                <a:cs typeface="Times New Roman"/>
              </a:rPr>
              <a:t> </a:t>
            </a:r>
            <a:r>
              <a:rPr sz="1800" dirty="0">
                <a:latin typeface="Times New Roman"/>
                <a:cs typeface="Times New Roman"/>
              </a:rPr>
              <a:t>role </a:t>
            </a:r>
            <a:r>
              <a:rPr sz="1800" spc="5" dirty="0">
                <a:latin typeface="Times New Roman"/>
                <a:cs typeface="Times New Roman"/>
              </a:rPr>
              <a:t>of </a:t>
            </a:r>
            <a:r>
              <a:rPr sz="1800" dirty="0">
                <a:latin typeface="Times New Roman"/>
                <a:cs typeface="Times New Roman"/>
              </a:rPr>
              <a:t>cooling and </a:t>
            </a:r>
            <a:r>
              <a:rPr sz="1800" spc="5" dirty="0">
                <a:latin typeface="Times New Roman"/>
                <a:cs typeface="Times New Roman"/>
              </a:rPr>
              <a:t>tool </a:t>
            </a:r>
            <a:r>
              <a:rPr sz="1800" dirty="0">
                <a:latin typeface="Times New Roman"/>
                <a:cs typeface="Times New Roman"/>
              </a:rPr>
              <a:t>rotational direction </a:t>
            </a:r>
            <a:r>
              <a:rPr sz="1800" spc="5" dirty="0">
                <a:latin typeface="Times New Roman"/>
                <a:cs typeface="Times New Roman"/>
              </a:rPr>
              <a:t>on </a:t>
            </a:r>
            <a:r>
              <a:rPr sz="1800" spc="-5" dirty="0">
                <a:latin typeface="Times New Roman"/>
                <a:cs typeface="Times New Roman"/>
              </a:rPr>
              <a:t>microstructure </a:t>
            </a:r>
            <a:r>
              <a:rPr sz="1800" dirty="0">
                <a:latin typeface="Times New Roman"/>
                <a:cs typeface="Times New Roman"/>
              </a:rPr>
              <a:t>and </a:t>
            </a:r>
            <a:r>
              <a:rPr sz="1800" spc="-10" dirty="0">
                <a:latin typeface="Times New Roman"/>
                <a:cs typeface="Times New Roman"/>
              </a:rPr>
              <a:t>mechanical </a:t>
            </a:r>
            <a:r>
              <a:rPr sz="1800" dirty="0">
                <a:latin typeface="Times New Roman"/>
                <a:cs typeface="Times New Roman"/>
              </a:rPr>
              <a:t>properties </a:t>
            </a:r>
            <a:r>
              <a:rPr sz="1800" spc="5" dirty="0">
                <a:latin typeface="Times New Roman"/>
                <a:cs typeface="Times New Roman"/>
              </a:rPr>
              <a:t>of </a:t>
            </a:r>
            <a:r>
              <a:rPr sz="1800" spc="-5" dirty="0">
                <a:latin typeface="Times New Roman"/>
                <a:cs typeface="Times New Roman"/>
              </a:rPr>
              <a:t>friction stir </a:t>
            </a:r>
            <a:r>
              <a:rPr sz="1800" dirty="0">
                <a:latin typeface="Times New Roman"/>
                <a:cs typeface="Times New Roman"/>
              </a:rPr>
              <a:t> </a:t>
            </a:r>
            <a:r>
              <a:rPr sz="1800" spc="-5" dirty="0">
                <a:latin typeface="Times New Roman"/>
                <a:cs typeface="Times New Roman"/>
              </a:rPr>
              <a:t>processed AZ91. </a:t>
            </a:r>
            <a:r>
              <a:rPr sz="1800" i="1" spc="5" dirty="0">
                <a:latin typeface="Times New Roman"/>
                <a:cs typeface="Times New Roman"/>
              </a:rPr>
              <a:t>International </a:t>
            </a:r>
            <a:r>
              <a:rPr sz="1800" i="1" dirty="0">
                <a:latin typeface="Times New Roman"/>
                <a:cs typeface="Times New Roman"/>
              </a:rPr>
              <a:t>Journal </a:t>
            </a:r>
            <a:r>
              <a:rPr sz="1800" i="1" spc="5" dirty="0">
                <a:latin typeface="Times New Roman"/>
                <a:cs typeface="Times New Roman"/>
              </a:rPr>
              <a:t>of </a:t>
            </a:r>
            <a:r>
              <a:rPr sz="1800" i="1" dirty="0">
                <a:latin typeface="Times New Roman"/>
                <a:cs typeface="Times New Roman"/>
              </a:rPr>
              <a:t>Advanced Manufacturing </a:t>
            </a:r>
            <a:r>
              <a:rPr sz="1800" i="1" spc="-20" dirty="0">
                <a:latin typeface="Times New Roman"/>
                <a:cs typeface="Times New Roman"/>
              </a:rPr>
              <a:t>Technology</a:t>
            </a:r>
            <a:r>
              <a:rPr sz="1800" spc="-20" dirty="0">
                <a:latin typeface="Times New Roman"/>
                <a:cs typeface="Times New Roman"/>
              </a:rPr>
              <a:t>, </a:t>
            </a:r>
            <a:r>
              <a:rPr sz="1800" dirty="0">
                <a:latin typeface="Times New Roman"/>
                <a:cs typeface="Times New Roman"/>
              </a:rPr>
              <a:t>63, 987–997. </a:t>
            </a:r>
            <a:r>
              <a:rPr sz="1800" spc="5" dirty="0">
                <a:solidFill>
                  <a:srgbClr val="0462C1"/>
                </a:solidFill>
                <a:latin typeface="Times New Roman"/>
                <a:cs typeface="Times New Roman"/>
              </a:rPr>
              <a:t> </a:t>
            </a:r>
            <a:r>
              <a:rPr sz="1800" u="sng" spc="-5" dirty="0">
                <a:solidFill>
                  <a:srgbClr val="0462C1"/>
                </a:solidFill>
                <a:uFill>
                  <a:solidFill>
                    <a:srgbClr val="0462C1"/>
                  </a:solidFill>
                </a:uFill>
                <a:latin typeface="Times New Roman"/>
                <a:cs typeface="Times New Roman"/>
                <a:hlinkClick r:id="rId5"/>
              </a:rPr>
              <a:t>https://doi.org/10.1007/s00170-012-3971-0</a:t>
            </a:r>
            <a:endParaRPr sz="1800" dirty="0">
              <a:latin typeface="Times New Roman"/>
              <a:cs typeface="Times New Roman"/>
            </a:endParaRPr>
          </a:p>
          <a:p>
            <a:pPr marL="527685" marR="17145" indent="-515620">
              <a:lnSpc>
                <a:spcPct val="90100"/>
              </a:lnSpc>
              <a:spcBef>
                <a:spcPts val="1005"/>
              </a:spcBef>
              <a:buAutoNum type="arabicPeriod" startAt="8"/>
              <a:tabLst>
                <a:tab pos="527685" algn="l"/>
                <a:tab pos="528320" algn="l"/>
              </a:tabLst>
            </a:pPr>
            <a:r>
              <a:rPr sz="1800" spc="-5" dirty="0">
                <a:latin typeface="Times New Roman"/>
                <a:cs typeface="Times New Roman"/>
              </a:rPr>
              <a:t>Bagheri, </a:t>
            </a:r>
            <a:r>
              <a:rPr sz="1800" dirty="0">
                <a:latin typeface="Times New Roman"/>
                <a:cs typeface="Times New Roman"/>
              </a:rPr>
              <a:t>B., </a:t>
            </a:r>
            <a:r>
              <a:rPr sz="1800" spc="-5" dirty="0">
                <a:latin typeface="Times New Roman"/>
                <a:cs typeface="Times New Roman"/>
              </a:rPr>
              <a:t>Abbasi, </a:t>
            </a:r>
            <a:r>
              <a:rPr sz="1800" dirty="0">
                <a:latin typeface="Times New Roman"/>
                <a:cs typeface="Times New Roman"/>
              </a:rPr>
              <a:t>M., </a:t>
            </a:r>
            <a:r>
              <a:rPr sz="1800" spc="-5" dirty="0">
                <a:latin typeface="Times New Roman"/>
                <a:cs typeface="Times New Roman"/>
              </a:rPr>
              <a:t>Abdollahzadeh, </a:t>
            </a:r>
            <a:r>
              <a:rPr sz="1800" spc="-10" dirty="0">
                <a:latin typeface="Times New Roman"/>
                <a:cs typeface="Times New Roman"/>
              </a:rPr>
              <a:t>A., </a:t>
            </a:r>
            <a:r>
              <a:rPr sz="1800" dirty="0">
                <a:latin typeface="Times New Roman"/>
                <a:cs typeface="Times New Roman"/>
              </a:rPr>
              <a:t>&amp; </a:t>
            </a:r>
            <a:r>
              <a:rPr sz="1800" spc="-5" dirty="0">
                <a:latin typeface="Times New Roman"/>
                <a:cs typeface="Times New Roman"/>
              </a:rPr>
              <a:t>Mirsalehi, </a:t>
            </a:r>
            <a:r>
              <a:rPr sz="1800" dirty="0">
                <a:latin typeface="Times New Roman"/>
                <a:cs typeface="Times New Roman"/>
              </a:rPr>
              <a:t>S. E. (2020). </a:t>
            </a:r>
            <a:r>
              <a:rPr sz="1800" spc="-15" dirty="0">
                <a:latin typeface="Times New Roman"/>
                <a:cs typeface="Times New Roman"/>
              </a:rPr>
              <a:t>Effect </a:t>
            </a:r>
            <a:r>
              <a:rPr sz="1800" dirty="0">
                <a:latin typeface="Times New Roman"/>
                <a:cs typeface="Times New Roman"/>
              </a:rPr>
              <a:t>of second-phase </a:t>
            </a:r>
            <a:r>
              <a:rPr sz="1800" spc="-5" dirty="0">
                <a:latin typeface="Times New Roman"/>
                <a:cs typeface="Times New Roman"/>
              </a:rPr>
              <a:t>particle size </a:t>
            </a:r>
            <a:r>
              <a:rPr sz="1800" spc="-434" dirty="0">
                <a:latin typeface="Times New Roman"/>
                <a:cs typeface="Times New Roman"/>
              </a:rPr>
              <a:t> </a:t>
            </a:r>
            <a:r>
              <a:rPr sz="1800" dirty="0">
                <a:latin typeface="Times New Roman"/>
                <a:cs typeface="Times New Roman"/>
              </a:rPr>
              <a:t>and </a:t>
            </a:r>
            <a:r>
              <a:rPr sz="1800" spc="-5" dirty="0">
                <a:latin typeface="Times New Roman"/>
                <a:cs typeface="Times New Roman"/>
              </a:rPr>
              <a:t>presence </a:t>
            </a:r>
            <a:r>
              <a:rPr sz="1800" spc="5" dirty="0">
                <a:latin typeface="Times New Roman"/>
                <a:cs typeface="Times New Roman"/>
              </a:rPr>
              <a:t>of </a:t>
            </a:r>
            <a:r>
              <a:rPr sz="1800" dirty="0">
                <a:latin typeface="Times New Roman"/>
                <a:cs typeface="Times New Roman"/>
              </a:rPr>
              <a:t>vibration </a:t>
            </a:r>
            <a:r>
              <a:rPr sz="1800" spc="5" dirty="0">
                <a:latin typeface="Times New Roman"/>
                <a:cs typeface="Times New Roman"/>
              </a:rPr>
              <a:t>on </a:t>
            </a:r>
            <a:r>
              <a:rPr sz="1800" dirty="0">
                <a:latin typeface="Times New Roman"/>
                <a:cs typeface="Times New Roman"/>
              </a:rPr>
              <a:t>AZ91/SiC </a:t>
            </a:r>
            <a:r>
              <a:rPr sz="1800" spc="-10" dirty="0">
                <a:latin typeface="Times New Roman"/>
                <a:cs typeface="Times New Roman"/>
              </a:rPr>
              <a:t>surface </a:t>
            </a:r>
            <a:r>
              <a:rPr sz="1800" spc="-5" dirty="0">
                <a:latin typeface="Times New Roman"/>
                <a:cs typeface="Times New Roman"/>
              </a:rPr>
              <a:t>composite </a:t>
            </a:r>
            <a:r>
              <a:rPr sz="1800" spc="-10" dirty="0">
                <a:latin typeface="Times New Roman"/>
                <a:cs typeface="Times New Roman"/>
              </a:rPr>
              <a:t>layer </a:t>
            </a:r>
            <a:r>
              <a:rPr sz="1800" dirty="0">
                <a:latin typeface="Times New Roman"/>
                <a:cs typeface="Times New Roman"/>
              </a:rPr>
              <a:t>produced </a:t>
            </a:r>
            <a:r>
              <a:rPr sz="1800" spc="5" dirty="0">
                <a:latin typeface="Times New Roman"/>
                <a:cs typeface="Times New Roman"/>
              </a:rPr>
              <a:t>by </a:t>
            </a:r>
            <a:r>
              <a:rPr sz="1800" spc="-40" dirty="0">
                <a:latin typeface="Times New Roman"/>
                <a:cs typeface="Times New Roman"/>
              </a:rPr>
              <a:t>FSP. </a:t>
            </a:r>
            <a:r>
              <a:rPr sz="1800" spc="-10" dirty="0">
                <a:latin typeface="Times New Roman"/>
                <a:cs typeface="Times New Roman"/>
              </a:rPr>
              <a:t>Transactions </a:t>
            </a:r>
            <a:r>
              <a:rPr sz="1800" spc="5" dirty="0">
                <a:latin typeface="Times New Roman"/>
                <a:cs typeface="Times New Roman"/>
              </a:rPr>
              <a:t>of </a:t>
            </a:r>
            <a:r>
              <a:rPr sz="1800" spc="10" dirty="0">
                <a:latin typeface="Times New Roman"/>
                <a:cs typeface="Times New Roman"/>
              </a:rPr>
              <a:t> </a:t>
            </a:r>
            <a:r>
              <a:rPr sz="1800" spc="-5" dirty="0">
                <a:latin typeface="Times New Roman"/>
                <a:cs typeface="Times New Roman"/>
              </a:rPr>
              <a:t>Nonferrous</a:t>
            </a:r>
            <a:r>
              <a:rPr sz="1800" spc="-25" dirty="0">
                <a:latin typeface="Times New Roman"/>
                <a:cs typeface="Times New Roman"/>
              </a:rPr>
              <a:t> </a:t>
            </a:r>
            <a:r>
              <a:rPr sz="1800" spc="-5" dirty="0">
                <a:latin typeface="Times New Roman"/>
                <a:cs typeface="Times New Roman"/>
              </a:rPr>
              <a:t>Metals</a:t>
            </a:r>
            <a:r>
              <a:rPr sz="1800" dirty="0">
                <a:latin typeface="Times New Roman"/>
                <a:cs typeface="Times New Roman"/>
              </a:rPr>
              <a:t> Society</a:t>
            </a:r>
            <a:r>
              <a:rPr sz="1800" spc="-10" dirty="0">
                <a:latin typeface="Times New Roman"/>
                <a:cs typeface="Times New Roman"/>
              </a:rPr>
              <a:t> </a:t>
            </a:r>
            <a:r>
              <a:rPr sz="1800" spc="5" dirty="0">
                <a:latin typeface="Times New Roman"/>
                <a:cs typeface="Times New Roman"/>
              </a:rPr>
              <a:t>of</a:t>
            </a:r>
            <a:r>
              <a:rPr sz="1800" spc="-20" dirty="0">
                <a:latin typeface="Times New Roman"/>
                <a:cs typeface="Times New Roman"/>
              </a:rPr>
              <a:t> </a:t>
            </a:r>
            <a:r>
              <a:rPr sz="1800" dirty="0">
                <a:latin typeface="Times New Roman"/>
                <a:cs typeface="Times New Roman"/>
              </a:rPr>
              <a:t>China,</a:t>
            </a:r>
            <a:r>
              <a:rPr sz="1800" spc="-15" dirty="0">
                <a:latin typeface="Times New Roman"/>
                <a:cs typeface="Times New Roman"/>
              </a:rPr>
              <a:t> </a:t>
            </a:r>
            <a:r>
              <a:rPr sz="1800" spc="5" dirty="0">
                <a:latin typeface="Times New Roman"/>
                <a:cs typeface="Times New Roman"/>
              </a:rPr>
              <a:t>30(4),</a:t>
            </a:r>
            <a:r>
              <a:rPr sz="1800" spc="-40" dirty="0">
                <a:latin typeface="Times New Roman"/>
                <a:cs typeface="Times New Roman"/>
              </a:rPr>
              <a:t> </a:t>
            </a:r>
            <a:r>
              <a:rPr sz="1800" spc="10" dirty="0">
                <a:latin typeface="Times New Roman"/>
                <a:cs typeface="Times New Roman"/>
              </a:rPr>
              <a:t>905-916</a:t>
            </a:r>
            <a:r>
              <a:rPr sz="1800" spc="10" dirty="0">
                <a:solidFill>
                  <a:srgbClr val="374151"/>
                </a:solidFill>
                <a:latin typeface="Times New Roman"/>
                <a:cs typeface="Times New Roman"/>
              </a:rPr>
              <a:t>.</a:t>
            </a:r>
            <a:r>
              <a:rPr sz="1800" spc="-60" dirty="0">
                <a:solidFill>
                  <a:srgbClr val="0462C1"/>
                </a:solidFill>
                <a:latin typeface="Times New Roman"/>
                <a:cs typeface="Times New Roman"/>
              </a:rPr>
              <a:t> </a:t>
            </a:r>
            <a:r>
              <a:rPr sz="1800" u="sng" dirty="0">
                <a:solidFill>
                  <a:srgbClr val="0462C1"/>
                </a:solidFill>
                <a:uFill>
                  <a:solidFill>
                    <a:srgbClr val="0462C1"/>
                  </a:solidFill>
                </a:uFill>
                <a:latin typeface="Times New Roman"/>
                <a:cs typeface="Times New Roman"/>
                <a:hlinkClick r:id="rId6"/>
              </a:rPr>
              <a:t>https://doi.org/10.1016/S1003-6326(20)65264-5</a:t>
            </a:r>
            <a:endParaRPr sz="1800" dirty="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690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6024FA-FCF4-AF03-612A-19F48963DA83}"/>
              </a:ext>
            </a:extLst>
          </p:cNvPr>
          <p:cNvPicPr>
            <a:picLocks noChangeAspect="1"/>
          </p:cNvPicPr>
          <p:nvPr/>
        </p:nvPicPr>
        <p:blipFill>
          <a:blip r:embed="rId2"/>
          <a:stretch>
            <a:fillRect/>
          </a:stretch>
        </p:blipFill>
        <p:spPr>
          <a:xfrm>
            <a:off x="2438400" y="1447800"/>
            <a:ext cx="7037322" cy="3962400"/>
          </a:xfrm>
          <a:prstGeom prst="rect">
            <a:avLst/>
          </a:prstGeom>
        </p:spPr>
      </p:pic>
      <p:sp>
        <p:nvSpPr>
          <p:cNvPr id="4" name="TextBox 3">
            <a:extLst>
              <a:ext uri="{FF2B5EF4-FFF2-40B4-BE49-F238E27FC236}">
                <a16:creationId xmlns:a16="http://schemas.microsoft.com/office/drawing/2014/main" id="{BC53CC2D-2F7A-3D30-F7A1-8B30ECDAC2C7}"/>
              </a:ext>
            </a:extLst>
          </p:cNvPr>
          <p:cNvSpPr txBox="1"/>
          <p:nvPr/>
        </p:nvSpPr>
        <p:spPr>
          <a:xfrm>
            <a:off x="838200" y="685800"/>
            <a:ext cx="10820400" cy="646331"/>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A few studies looked at the use of AZ91 in conjunction with the various reinforcing materials shown in figure 1. This study is focused on different compositions of Silicon carbide, Aluminium oxide and Graphene. </a:t>
            </a:r>
            <a:endParaRPr lang="en-US" sz="2400" dirty="0">
              <a:solidFill>
                <a:srgbClr val="0D0D0D"/>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2E78B1C-AEA8-1205-4F0A-78CA7A58A8E1}"/>
              </a:ext>
            </a:extLst>
          </p:cNvPr>
          <p:cNvSpPr txBox="1"/>
          <p:nvPr/>
        </p:nvSpPr>
        <p:spPr>
          <a:xfrm>
            <a:off x="2909061" y="5410200"/>
            <a:ext cx="6096000" cy="646331"/>
          </a:xfrm>
          <a:prstGeom prst="rect">
            <a:avLst/>
          </a:prstGeom>
          <a:noFill/>
        </p:spPr>
        <p:txBody>
          <a:bodyPr wrap="square">
            <a:spAutoFit/>
          </a:bodyPr>
          <a:lstStyle/>
          <a:p>
            <a:pPr algn="ctr"/>
            <a:r>
              <a:rPr lang="en-US" sz="1800" b="1" i="0" u="none" strike="noStrike" baseline="0" dirty="0">
                <a:solidFill>
                  <a:srgbClr val="000000"/>
                </a:solidFill>
                <a:latin typeface="Times New Roman" panose="02020603050405020304" pitchFamily="18" charset="0"/>
              </a:rPr>
              <a:t>Figure 1: </a:t>
            </a:r>
            <a:r>
              <a:rPr lang="en-US" sz="1800" b="0" i="0" u="none" strike="noStrike" baseline="0" dirty="0">
                <a:solidFill>
                  <a:srgbClr val="000000"/>
                </a:solidFill>
                <a:latin typeface="Times New Roman" panose="02020603050405020304" pitchFamily="18" charset="0"/>
              </a:rPr>
              <a:t>Several reinforcing materials were employed in studies to enhance AZ91's characteristics. </a:t>
            </a:r>
            <a:endParaRPr lang="en-IN" dirty="0"/>
          </a:p>
        </p:txBody>
      </p:sp>
    </p:spTree>
    <p:extLst>
      <p:ext uri="{BB962C8B-B14F-4D97-AF65-F5344CB8AC3E}">
        <p14:creationId xmlns:p14="http://schemas.microsoft.com/office/powerpoint/2010/main" val="3790015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1C9369-6726-DD56-0EE1-A33642E555B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5AD1F3B-C049-4DD9-9143-2DF7FB683B82}"/>
              </a:ext>
            </a:extLst>
          </p:cNvPr>
          <p:cNvSpPr txBox="1"/>
          <p:nvPr/>
        </p:nvSpPr>
        <p:spPr>
          <a:xfrm>
            <a:off x="723900" y="243512"/>
            <a:ext cx="10744200" cy="5262979"/>
          </a:xfrm>
          <a:prstGeom prst="rect">
            <a:avLst/>
          </a:prstGeom>
          <a:noFill/>
        </p:spPr>
        <p:txBody>
          <a:bodyPr wrap="square">
            <a:spAutoFit/>
          </a:bodyPr>
          <a:lstStyle/>
          <a:p>
            <a:pPr algn="just">
              <a:spcBef>
                <a:spcPts val="600"/>
              </a:spcBef>
              <a:spcAft>
                <a:spcPts val="600"/>
              </a:spcAft>
            </a:pPr>
            <a:r>
              <a:rPr lang="en-US" sz="1800" b="0" i="0" u="none" strike="noStrike" baseline="0" dirty="0">
                <a:solidFill>
                  <a:srgbClr val="000000"/>
                </a:solidFill>
                <a:latin typeface="Times New Roman" panose="02020603050405020304" pitchFamily="18" charset="0"/>
              </a:rPr>
              <a:t>Despite the many benefits of magnesium matrix composites reinforced with nano ceramic particles, dispersing the particles evenly into the magnesium matrix proved difficult using traditional liquid or powder metallurgy processes due to the tendency of the substantial surface area of the ceramic nanoparticles to accumulate and the generally poor wetting between the ceramic particles and the magnesium matrix. </a:t>
            </a:r>
          </a:p>
          <a:p>
            <a:pPr algn="just">
              <a:spcBef>
                <a:spcPts val="600"/>
              </a:spcBef>
              <a:spcAft>
                <a:spcPts val="600"/>
              </a:spcAft>
            </a:pPr>
            <a:r>
              <a:rPr lang="en-US" sz="1800" b="0" i="0" u="none" strike="noStrike" baseline="0" dirty="0">
                <a:solidFill>
                  <a:srgbClr val="000000"/>
                </a:solidFill>
                <a:latin typeface="Times New Roman" panose="02020603050405020304" pitchFamily="18" charset="0"/>
              </a:rPr>
              <a:t>While there are numerous methods for assisting in the dispersion of nano </a:t>
            </a:r>
            <a:r>
              <a:rPr lang="en-US" sz="1800" b="0" i="0" u="none" strike="noStrike" baseline="0" dirty="0">
                <a:latin typeface="Times New Roman" panose="02020603050405020304" pitchFamily="18" charset="0"/>
              </a:rPr>
              <a:t>ceramic particles in the melt magnesium during the liquid fabrication process, such as mechanical stirring in a semisolid state and ultrasonic wave melt treatment, these particles tend to be pushed rather than captured by the solidification front and ultimately gather at the grain boundaries in the solidified composites. </a:t>
            </a:r>
          </a:p>
          <a:p>
            <a:pPr algn="just">
              <a:spcBef>
                <a:spcPts val="600"/>
              </a:spcBef>
              <a:spcAft>
                <a:spcPts val="600"/>
              </a:spcAft>
            </a:pPr>
            <a:r>
              <a:rPr lang="en-US" sz="1800" b="0" i="0" u="none" strike="noStrike" baseline="0" dirty="0">
                <a:solidFill>
                  <a:srgbClr val="000000"/>
                </a:solidFill>
                <a:latin typeface="Times New Roman" panose="02020603050405020304" pitchFamily="18" charset="0"/>
              </a:rPr>
              <a:t>In recent years, there has been significant advancement in novel techniques such as FSP (Friction Stir Processing). These processes have emerged as promising methods for enhancing material properties, offering distinct advantages including reduced welding defects, minimal distortion and residual stresses, limited structural alterations, and the generation of a fine-grained structure. Developed by TWI in 1991, FSW was initially introduced to enhance the structural integrity of welded metals, with Friction Stir Processing (FSP) later stemming from this innovation. </a:t>
            </a:r>
          </a:p>
          <a:p>
            <a:pPr algn="just">
              <a:spcBef>
                <a:spcPts val="600"/>
              </a:spcBef>
              <a:spcAft>
                <a:spcPts val="60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Figure 2 illustrates the several tool designs that Friction Stir Processing (FSP) uses to achieve its material processing goals. Square cylindrical tools are among these types; they have a square cross-section and are useful in applications where square characteristics are needed. </a:t>
            </a:r>
            <a:endParaRPr lang="en-US"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895529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F5284-E0C5-3A88-0EF0-DB5847E48F1E}"/>
              </a:ext>
            </a:extLst>
          </p:cNvPr>
          <p:cNvSpPr txBox="1"/>
          <p:nvPr/>
        </p:nvSpPr>
        <p:spPr>
          <a:xfrm>
            <a:off x="914400" y="609600"/>
            <a:ext cx="10439400" cy="2385268"/>
          </a:xfrm>
          <a:prstGeom prst="rect">
            <a:avLst/>
          </a:prstGeom>
          <a:noFill/>
        </p:spPr>
        <p:txBody>
          <a:bodyPr wrap="square" rtlCol="0">
            <a:spAutoFit/>
          </a:bodyPr>
          <a:lstStyle/>
          <a:p>
            <a:pPr algn="just"/>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With their triangular cross-sections, triangle cylindrical tools have several benefits, like enhancing heat dissipation or encouraging particular flow patterns. Straight cylindrical tools are widely utilized in various FSP applications due to their versatility and lack of specialized geometric properties. Long-shaft cylindrical tools with threads improve material agitation and mixing during processing; this is especially useful for some material compositions. The tapered shape of tapered cylindrical tools allows for controlled material flow and heat dispersion, as well as progressive material displacement. Every tool design fulfills a certain purpose and is chosen depending on material properties and desired processing outcomes in FSP operations.</a:t>
            </a:r>
          </a:p>
          <a:p>
            <a:endParaRPr lang="en-IN" dirty="0"/>
          </a:p>
        </p:txBody>
      </p:sp>
      <p:pic>
        <p:nvPicPr>
          <p:cNvPr id="4" name="Picture 3">
            <a:extLst>
              <a:ext uri="{FF2B5EF4-FFF2-40B4-BE49-F238E27FC236}">
                <a16:creationId xmlns:a16="http://schemas.microsoft.com/office/drawing/2014/main" id="{4F6F6F4D-AB5E-D500-1DF9-1E59AC8C0BA9}"/>
              </a:ext>
            </a:extLst>
          </p:cNvPr>
          <p:cNvPicPr>
            <a:picLocks noChangeAspect="1"/>
          </p:cNvPicPr>
          <p:nvPr/>
        </p:nvPicPr>
        <p:blipFill>
          <a:blip r:embed="rId2"/>
          <a:stretch>
            <a:fillRect/>
          </a:stretch>
        </p:blipFill>
        <p:spPr>
          <a:xfrm>
            <a:off x="3369817" y="2819400"/>
            <a:ext cx="5452365" cy="2737834"/>
          </a:xfrm>
          <a:prstGeom prst="rect">
            <a:avLst/>
          </a:prstGeom>
        </p:spPr>
      </p:pic>
      <p:sp>
        <p:nvSpPr>
          <p:cNvPr id="6" name="TextBox 5">
            <a:extLst>
              <a:ext uri="{FF2B5EF4-FFF2-40B4-BE49-F238E27FC236}">
                <a16:creationId xmlns:a16="http://schemas.microsoft.com/office/drawing/2014/main" id="{DB1A46A0-8CB0-F962-B757-FFBE3F3439B0}"/>
              </a:ext>
            </a:extLst>
          </p:cNvPr>
          <p:cNvSpPr txBox="1"/>
          <p:nvPr/>
        </p:nvSpPr>
        <p:spPr>
          <a:xfrm>
            <a:off x="3276600" y="5557234"/>
            <a:ext cx="6096000" cy="369332"/>
          </a:xfrm>
          <a:prstGeom prst="rect">
            <a:avLst/>
          </a:prstGeom>
          <a:noFill/>
        </p:spPr>
        <p:txBody>
          <a:bodyPr wrap="square">
            <a:spAutoFit/>
          </a:bodyPr>
          <a:lstStyle/>
          <a:p>
            <a:r>
              <a:rPr lang="en-US" sz="1800" b="1" i="0" u="none" strike="noStrike" baseline="0" dirty="0">
                <a:solidFill>
                  <a:srgbClr val="000000"/>
                </a:solidFill>
                <a:latin typeface="Times New Roman" panose="02020603050405020304" pitchFamily="18" charset="0"/>
              </a:rPr>
              <a:t>Figure </a:t>
            </a:r>
            <a:r>
              <a:rPr lang="en-US" b="1" dirty="0">
                <a:solidFill>
                  <a:srgbClr val="000000"/>
                </a:solidFill>
                <a:latin typeface="Times New Roman" panose="02020603050405020304" pitchFamily="18" charset="0"/>
              </a:rPr>
              <a:t>2</a:t>
            </a:r>
            <a:r>
              <a:rPr lang="en-US" sz="1800" b="1"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Different types of Friction Stir Processing tools </a:t>
            </a:r>
            <a:endParaRPr lang="en-IN" dirty="0"/>
          </a:p>
        </p:txBody>
      </p:sp>
    </p:spTree>
    <p:extLst>
      <p:ext uri="{BB962C8B-B14F-4D97-AF65-F5344CB8AC3E}">
        <p14:creationId xmlns:p14="http://schemas.microsoft.com/office/powerpoint/2010/main" val="1617137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086600" y="4267200"/>
            <a:ext cx="4587240" cy="1951816"/>
          </a:xfrm>
          <a:prstGeom prst="rect">
            <a:avLst/>
          </a:prstGeom>
        </p:spPr>
        <p:txBody>
          <a:bodyPr vert="horz" wrap="square" lIns="0" tIns="12700" rIns="0" bIns="0" rtlCol="0">
            <a:spAutoFit/>
          </a:bodyPr>
          <a:lstStyle/>
          <a:p>
            <a:pPr marL="12700" algn="just">
              <a:lnSpc>
                <a:spcPct val="100000"/>
              </a:lnSpc>
              <a:spcBef>
                <a:spcPts val="100"/>
              </a:spcBef>
            </a:pPr>
            <a:r>
              <a:rPr lang="en-US" sz="1800" b="1" spc="-5" dirty="0">
                <a:latin typeface="Times New Roman"/>
                <a:cs typeface="Times New Roman"/>
              </a:rPr>
              <a:t>Figure-3:</a:t>
            </a:r>
            <a:r>
              <a:rPr lang="en-US" sz="1800" b="1" spc="-110" dirty="0">
                <a:latin typeface="Times New Roman"/>
                <a:cs typeface="Times New Roman"/>
              </a:rPr>
              <a:t> </a:t>
            </a:r>
            <a:r>
              <a:rPr lang="en-US" sz="1800" dirty="0">
                <a:latin typeface="Times New Roman"/>
                <a:cs typeface="Times New Roman"/>
              </a:rPr>
              <a:t>A</a:t>
            </a:r>
            <a:r>
              <a:rPr lang="en-US" sz="1800" spc="-95" dirty="0">
                <a:latin typeface="Times New Roman"/>
                <a:cs typeface="Times New Roman"/>
              </a:rPr>
              <a:t> </a:t>
            </a:r>
            <a:r>
              <a:rPr lang="en-US" sz="1800" spc="-10" dirty="0">
                <a:latin typeface="Times New Roman"/>
                <a:cs typeface="Times New Roman"/>
              </a:rPr>
              <a:t>schematic</a:t>
            </a:r>
            <a:r>
              <a:rPr lang="en-US" sz="1800" spc="45" dirty="0">
                <a:latin typeface="Times New Roman"/>
                <a:cs typeface="Times New Roman"/>
              </a:rPr>
              <a:t> </a:t>
            </a:r>
            <a:r>
              <a:rPr lang="en-US" sz="1800" dirty="0">
                <a:latin typeface="Times New Roman"/>
                <a:cs typeface="Times New Roman"/>
              </a:rPr>
              <a:t>of</a:t>
            </a:r>
            <a:r>
              <a:rPr lang="en-US" sz="1800" spc="-15" dirty="0">
                <a:latin typeface="Times New Roman"/>
                <a:cs typeface="Times New Roman"/>
              </a:rPr>
              <a:t> </a:t>
            </a:r>
            <a:r>
              <a:rPr lang="en-US" sz="1800" dirty="0">
                <a:latin typeface="Times New Roman"/>
                <a:cs typeface="Times New Roman"/>
              </a:rPr>
              <a:t>the</a:t>
            </a:r>
            <a:r>
              <a:rPr lang="en-US" sz="1800" spc="-25" dirty="0">
                <a:latin typeface="Times New Roman"/>
                <a:cs typeface="Times New Roman"/>
              </a:rPr>
              <a:t> </a:t>
            </a:r>
            <a:r>
              <a:rPr lang="en-US" sz="1800" spc="-10" dirty="0">
                <a:latin typeface="Times New Roman"/>
                <a:cs typeface="Times New Roman"/>
              </a:rPr>
              <a:t>dynamic</a:t>
            </a:r>
            <a:r>
              <a:rPr lang="en-US" sz="1800" spc="80" dirty="0">
                <a:latin typeface="Times New Roman"/>
                <a:cs typeface="Times New Roman"/>
              </a:rPr>
              <a:t> </a:t>
            </a:r>
            <a:r>
              <a:rPr lang="en-US" sz="1800" spc="-5" dirty="0">
                <a:latin typeface="Times New Roman"/>
                <a:cs typeface="Times New Roman"/>
              </a:rPr>
              <a:t>recrystallization</a:t>
            </a:r>
            <a:r>
              <a:rPr lang="en-US" sz="1800" spc="40" dirty="0">
                <a:latin typeface="Times New Roman"/>
                <a:cs typeface="Times New Roman"/>
              </a:rPr>
              <a:t> </a:t>
            </a:r>
            <a:r>
              <a:rPr lang="en-US" sz="1800" spc="-5" dirty="0">
                <a:latin typeface="Times New Roman"/>
                <a:cs typeface="Times New Roman"/>
              </a:rPr>
              <a:t>process</a:t>
            </a:r>
            <a:r>
              <a:rPr lang="en-US" sz="1800" spc="-20" dirty="0">
                <a:latin typeface="Times New Roman"/>
                <a:cs typeface="Times New Roman"/>
              </a:rPr>
              <a:t> </a:t>
            </a:r>
            <a:r>
              <a:rPr lang="en-US" sz="1800" dirty="0">
                <a:latin typeface="Times New Roman"/>
                <a:cs typeface="Times New Roman"/>
              </a:rPr>
              <a:t>consisting</a:t>
            </a:r>
            <a:r>
              <a:rPr lang="en-US" sz="1800" spc="-25" dirty="0">
                <a:latin typeface="Times New Roman"/>
                <a:cs typeface="Times New Roman"/>
              </a:rPr>
              <a:t> </a:t>
            </a:r>
            <a:r>
              <a:rPr lang="en-US" sz="1800" dirty="0">
                <a:latin typeface="Times New Roman"/>
                <a:cs typeface="Times New Roman"/>
              </a:rPr>
              <a:t>of</a:t>
            </a:r>
            <a:r>
              <a:rPr lang="en-US" sz="1800" spc="5" dirty="0">
                <a:latin typeface="Times New Roman"/>
                <a:cs typeface="Times New Roman"/>
              </a:rPr>
              <a:t> </a:t>
            </a:r>
            <a:r>
              <a:rPr lang="en-US" sz="1800" dirty="0">
                <a:latin typeface="Times New Roman"/>
                <a:cs typeface="Times New Roman"/>
              </a:rPr>
              <a:t>the</a:t>
            </a:r>
            <a:r>
              <a:rPr lang="en-US" sz="1800" spc="-20" dirty="0">
                <a:latin typeface="Times New Roman"/>
                <a:cs typeface="Times New Roman"/>
              </a:rPr>
              <a:t> </a:t>
            </a:r>
            <a:r>
              <a:rPr lang="en-US" sz="1800" spc="15" dirty="0">
                <a:latin typeface="Times New Roman"/>
                <a:cs typeface="Times New Roman"/>
              </a:rPr>
              <a:t>(</a:t>
            </a:r>
            <a:r>
              <a:rPr lang="en-US" spc="15" dirty="0">
                <a:latin typeface="Times New Roman"/>
                <a:cs typeface="Times New Roman"/>
              </a:rPr>
              <a:t>A</a:t>
            </a:r>
            <a:r>
              <a:rPr lang="en-US" sz="1800" spc="15" dirty="0">
                <a:latin typeface="Times New Roman"/>
                <a:cs typeface="Times New Roman"/>
              </a:rPr>
              <a:t>)</a:t>
            </a:r>
            <a:r>
              <a:rPr lang="en-US" sz="1800" spc="5" dirty="0">
                <a:latin typeface="Times New Roman"/>
                <a:cs typeface="Times New Roman"/>
              </a:rPr>
              <a:t> </a:t>
            </a:r>
            <a:r>
              <a:rPr lang="en-US" sz="1800" spc="-10" dirty="0">
                <a:latin typeface="Times New Roman"/>
                <a:cs typeface="Times New Roman"/>
              </a:rPr>
              <a:t>material</a:t>
            </a:r>
            <a:r>
              <a:rPr lang="en-US" sz="1800" spc="35" dirty="0">
                <a:latin typeface="Times New Roman"/>
                <a:cs typeface="Times New Roman"/>
              </a:rPr>
              <a:t> </a:t>
            </a:r>
            <a:r>
              <a:rPr lang="en-US" sz="1800" dirty="0">
                <a:latin typeface="Times New Roman"/>
                <a:cs typeface="Times New Roman"/>
              </a:rPr>
              <a:t>in</a:t>
            </a:r>
            <a:r>
              <a:rPr lang="en-US" sz="1800" spc="15" dirty="0">
                <a:latin typeface="Times New Roman"/>
                <a:cs typeface="Times New Roman"/>
              </a:rPr>
              <a:t> </a:t>
            </a:r>
            <a:r>
              <a:rPr lang="en-US" sz="1800" dirty="0">
                <a:latin typeface="Times New Roman"/>
                <a:cs typeface="Times New Roman"/>
              </a:rPr>
              <a:t>its</a:t>
            </a:r>
            <a:r>
              <a:rPr lang="en-US" sz="1800" spc="-15" dirty="0">
                <a:latin typeface="Times New Roman"/>
                <a:cs typeface="Times New Roman"/>
              </a:rPr>
              <a:t> </a:t>
            </a:r>
            <a:r>
              <a:rPr lang="en-US" sz="1800" spc="-5" dirty="0">
                <a:latin typeface="Times New Roman"/>
                <a:cs typeface="Times New Roman"/>
              </a:rPr>
              <a:t>base</a:t>
            </a:r>
            <a:r>
              <a:rPr lang="en-US" sz="1800" spc="-10" dirty="0">
                <a:latin typeface="Times New Roman"/>
                <a:cs typeface="Times New Roman"/>
              </a:rPr>
              <a:t> form,</a:t>
            </a:r>
            <a:r>
              <a:rPr lang="en-US" spc="-10" dirty="0">
                <a:latin typeface="Times New Roman"/>
                <a:cs typeface="Times New Roman"/>
              </a:rPr>
              <a:t> (B) </a:t>
            </a:r>
            <a:r>
              <a:rPr lang="en-US" sz="1800" dirty="0">
                <a:latin typeface="Times New Roman"/>
                <a:cs typeface="Times New Roman"/>
              </a:rPr>
              <a:t>the</a:t>
            </a:r>
            <a:r>
              <a:rPr lang="en-US" sz="1800" spc="-20" dirty="0">
                <a:latin typeface="Times New Roman"/>
                <a:cs typeface="Times New Roman"/>
              </a:rPr>
              <a:t> </a:t>
            </a:r>
            <a:r>
              <a:rPr lang="en-US" sz="1800" dirty="0">
                <a:latin typeface="Times New Roman"/>
                <a:cs typeface="Times New Roman"/>
              </a:rPr>
              <a:t>initial</a:t>
            </a:r>
            <a:r>
              <a:rPr lang="en-US" sz="1800" spc="-10" dirty="0">
                <a:latin typeface="Times New Roman"/>
                <a:cs typeface="Times New Roman"/>
              </a:rPr>
              <a:t> </a:t>
            </a:r>
            <a:r>
              <a:rPr lang="en-US" sz="1800" dirty="0">
                <a:latin typeface="Times New Roman"/>
                <a:cs typeface="Times New Roman"/>
              </a:rPr>
              <a:t>plunge</a:t>
            </a:r>
            <a:r>
              <a:rPr lang="en-US" sz="1800" spc="-20" dirty="0">
                <a:latin typeface="Times New Roman"/>
                <a:cs typeface="Times New Roman"/>
              </a:rPr>
              <a:t> </a:t>
            </a:r>
            <a:r>
              <a:rPr lang="en-US" sz="1800" dirty="0">
                <a:latin typeface="Times New Roman"/>
                <a:cs typeface="Times New Roman"/>
              </a:rPr>
              <a:t>into</a:t>
            </a:r>
            <a:r>
              <a:rPr lang="en-US" sz="1800" spc="-20" dirty="0">
                <a:latin typeface="Times New Roman"/>
                <a:cs typeface="Times New Roman"/>
              </a:rPr>
              <a:t> </a:t>
            </a:r>
            <a:r>
              <a:rPr lang="en-US" sz="1800" dirty="0">
                <a:latin typeface="Times New Roman"/>
                <a:cs typeface="Times New Roman"/>
              </a:rPr>
              <a:t>the</a:t>
            </a:r>
            <a:r>
              <a:rPr lang="en-US" sz="1800" spc="5" dirty="0">
                <a:latin typeface="Times New Roman"/>
                <a:cs typeface="Times New Roman"/>
              </a:rPr>
              <a:t> </a:t>
            </a:r>
            <a:r>
              <a:rPr lang="en-US" sz="1800" spc="-5" dirty="0">
                <a:latin typeface="Times New Roman"/>
                <a:cs typeface="Times New Roman"/>
              </a:rPr>
              <a:t>working</a:t>
            </a:r>
            <a:r>
              <a:rPr lang="en-US" sz="1800" dirty="0">
                <a:latin typeface="Times New Roman"/>
                <a:cs typeface="Times New Roman"/>
              </a:rPr>
              <a:t> </a:t>
            </a:r>
            <a:r>
              <a:rPr lang="en-US" sz="1800" spc="-10" dirty="0">
                <a:latin typeface="Times New Roman"/>
                <a:cs typeface="Times New Roman"/>
              </a:rPr>
              <a:t>material,</a:t>
            </a:r>
            <a:r>
              <a:rPr lang="en-US" sz="1800" spc="65" dirty="0">
                <a:latin typeface="Times New Roman"/>
                <a:cs typeface="Times New Roman"/>
              </a:rPr>
              <a:t> </a:t>
            </a:r>
            <a:r>
              <a:rPr lang="en-US" sz="1800" dirty="0">
                <a:latin typeface="Times New Roman"/>
                <a:cs typeface="Times New Roman"/>
              </a:rPr>
              <a:t>thus</a:t>
            </a:r>
            <a:r>
              <a:rPr lang="en-US" sz="1800" spc="-15" dirty="0">
                <a:latin typeface="Times New Roman"/>
                <a:cs typeface="Times New Roman"/>
              </a:rPr>
              <a:t> </a:t>
            </a:r>
            <a:r>
              <a:rPr lang="en-US" sz="1800" dirty="0">
                <a:latin typeface="Times New Roman"/>
                <a:cs typeface="Times New Roman"/>
              </a:rPr>
              <a:t>inducing</a:t>
            </a:r>
            <a:r>
              <a:rPr lang="en-US" sz="1800" spc="-45" dirty="0">
                <a:latin typeface="Times New Roman"/>
                <a:cs typeface="Times New Roman"/>
              </a:rPr>
              <a:t> </a:t>
            </a:r>
            <a:r>
              <a:rPr lang="en-US" sz="1800" spc="-10" dirty="0">
                <a:latin typeface="Times New Roman"/>
                <a:cs typeface="Times New Roman"/>
              </a:rPr>
              <a:t>severe</a:t>
            </a:r>
            <a:r>
              <a:rPr lang="en-US" sz="1800" spc="35" dirty="0">
                <a:latin typeface="Times New Roman"/>
                <a:cs typeface="Times New Roman"/>
              </a:rPr>
              <a:t> </a:t>
            </a:r>
            <a:r>
              <a:rPr lang="en-US" sz="1800" spc="-10" dirty="0">
                <a:latin typeface="Times New Roman"/>
                <a:cs typeface="Times New Roman"/>
              </a:rPr>
              <a:t>atomic</a:t>
            </a:r>
            <a:r>
              <a:rPr lang="en-US" sz="1800" spc="35" dirty="0">
                <a:latin typeface="Times New Roman"/>
                <a:cs typeface="Times New Roman"/>
              </a:rPr>
              <a:t> </a:t>
            </a:r>
            <a:r>
              <a:rPr lang="en-US" sz="1800" dirty="0">
                <a:latin typeface="Times New Roman"/>
                <a:cs typeface="Times New Roman"/>
              </a:rPr>
              <a:t>dislocations</a:t>
            </a:r>
            <a:r>
              <a:rPr lang="en-US" sz="1800" spc="-40" dirty="0">
                <a:latin typeface="Times New Roman"/>
                <a:cs typeface="Times New Roman"/>
              </a:rPr>
              <a:t> </a:t>
            </a:r>
            <a:r>
              <a:rPr lang="en-US" sz="1800" spc="-5" dirty="0">
                <a:latin typeface="Times New Roman"/>
                <a:cs typeface="Times New Roman"/>
              </a:rPr>
              <a:t>(shown</a:t>
            </a:r>
            <a:r>
              <a:rPr lang="en-US" sz="1800" spc="20" dirty="0">
                <a:latin typeface="Times New Roman"/>
                <a:cs typeface="Times New Roman"/>
              </a:rPr>
              <a:t> </a:t>
            </a:r>
            <a:r>
              <a:rPr lang="en-US" sz="1800" spc="5" dirty="0">
                <a:latin typeface="Times New Roman"/>
                <a:cs typeface="Times New Roman"/>
              </a:rPr>
              <a:t>by</a:t>
            </a:r>
            <a:r>
              <a:rPr lang="en-US" sz="1800" dirty="0">
                <a:latin typeface="Times New Roman"/>
                <a:cs typeface="Times New Roman"/>
              </a:rPr>
              <a:t> </a:t>
            </a:r>
            <a:r>
              <a:rPr lang="en-US" sz="1800" spc="-5" dirty="0">
                <a:latin typeface="Times New Roman"/>
                <a:cs typeface="Times New Roman"/>
              </a:rPr>
              <a:t>circles),</a:t>
            </a:r>
            <a:r>
              <a:rPr lang="en-US" spc="-5" dirty="0">
                <a:latin typeface="Times New Roman"/>
                <a:cs typeface="Times New Roman"/>
              </a:rPr>
              <a:t> (C) </a:t>
            </a:r>
            <a:r>
              <a:rPr lang="en-US" sz="1800" dirty="0">
                <a:latin typeface="Times New Roman"/>
                <a:cs typeface="Times New Roman"/>
              </a:rPr>
              <a:t>the</a:t>
            </a:r>
            <a:r>
              <a:rPr lang="en-US" sz="1800" spc="-30" dirty="0">
                <a:latin typeface="Times New Roman"/>
                <a:cs typeface="Times New Roman"/>
              </a:rPr>
              <a:t> </a:t>
            </a:r>
            <a:r>
              <a:rPr lang="en-US" sz="1800" dirty="0">
                <a:latin typeface="Times New Roman"/>
                <a:cs typeface="Times New Roman"/>
              </a:rPr>
              <a:t>reorientation</a:t>
            </a:r>
            <a:r>
              <a:rPr lang="en-US" sz="1800" spc="-35" dirty="0">
                <a:latin typeface="Times New Roman"/>
                <a:cs typeface="Times New Roman"/>
              </a:rPr>
              <a:t> </a:t>
            </a:r>
            <a:r>
              <a:rPr lang="en-US" sz="1800" dirty="0">
                <a:latin typeface="Times New Roman"/>
                <a:cs typeface="Times New Roman"/>
              </a:rPr>
              <a:t>of the</a:t>
            </a:r>
            <a:r>
              <a:rPr lang="en-US" sz="1800" spc="-30" dirty="0">
                <a:latin typeface="Times New Roman"/>
                <a:cs typeface="Times New Roman"/>
              </a:rPr>
              <a:t> </a:t>
            </a:r>
            <a:r>
              <a:rPr lang="en-US" sz="1800" spc="-5" dirty="0">
                <a:latin typeface="Times New Roman"/>
                <a:cs typeface="Times New Roman"/>
              </a:rPr>
              <a:t>atomic</a:t>
            </a:r>
            <a:r>
              <a:rPr lang="en-US" sz="1800" spc="25" dirty="0">
                <a:latin typeface="Times New Roman"/>
                <a:cs typeface="Times New Roman"/>
              </a:rPr>
              <a:t> </a:t>
            </a:r>
            <a:r>
              <a:rPr lang="en-US" sz="1800" dirty="0">
                <a:latin typeface="Times New Roman"/>
                <a:cs typeface="Times New Roman"/>
              </a:rPr>
              <a:t>structure</a:t>
            </a:r>
            <a:r>
              <a:rPr lang="en-US" sz="1800" spc="-30" dirty="0">
                <a:latin typeface="Times New Roman"/>
                <a:cs typeface="Times New Roman"/>
              </a:rPr>
              <a:t> </a:t>
            </a:r>
            <a:r>
              <a:rPr lang="en-US" sz="1800" spc="-5" dirty="0">
                <a:latin typeface="Times New Roman"/>
                <a:cs typeface="Times New Roman"/>
              </a:rPr>
              <a:t>and</a:t>
            </a:r>
            <a:r>
              <a:rPr lang="en-US" sz="1800" spc="-10" dirty="0">
                <a:latin typeface="Times New Roman"/>
                <a:cs typeface="Times New Roman"/>
              </a:rPr>
              <a:t> </a:t>
            </a:r>
            <a:r>
              <a:rPr lang="en-US" sz="1800" dirty="0">
                <a:latin typeface="Times New Roman"/>
                <a:cs typeface="Times New Roman"/>
              </a:rPr>
              <a:t>the</a:t>
            </a:r>
            <a:r>
              <a:rPr lang="en-US" sz="1800" spc="-10" dirty="0">
                <a:latin typeface="Times New Roman"/>
                <a:cs typeface="Times New Roman"/>
              </a:rPr>
              <a:t> </a:t>
            </a:r>
            <a:r>
              <a:rPr lang="en-US" sz="1800" spc="-5" dirty="0">
                <a:latin typeface="Times New Roman"/>
                <a:cs typeface="Times New Roman"/>
              </a:rPr>
              <a:t>finalized</a:t>
            </a:r>
            <a:r>
              <a:rPr lang="en-US" sz="1800" spc="10" dirty="0">
                <a:latin typeface="Times New Roman"/>
                <a:cs typeface="Times New Roman"/>
              </a:rPr>
              <a:t> </a:t>
            </a:r>
            <a:r>
              <a:rPr lang="en-US" sz="1800" spc="-5" dirty="0">
                <a:latin typeface="Times New Roman"/>
                <a:cs typeface="Times New Roman"/>
              </a:rPr>
              <a:t>grain</a:t>
            </a:r>
            <a:r>
              <a:rPr lang="en-US" sz="1800" spc="10" dirty="0">
                <a:latin typeface="Times New Roman"/>
                <a:cs typeface="Times New Roman"/>
              </a:rPr>
              <a:t> </a:t>
            </a:r>
            <a:r>
              <a:rPr lang="en-US" sz="1800" dirty="0">
                <a:latin typeface="Times New Roman"/>
                <a:cs typeface="Times New Roman"/>
              </a:rPr>
              <a:t>structure.</a:t>
            </a:r>
          </a:p>
        </p:txBody>
      </p:sp>
      <p:pic>
        <p:nvPicPr>
          <p:cNvPr id="4" name="object 4"/>
          <p:cNvPicPr/>
          <p:nvPr/>
        </p:nvPicPr>
        <p:blipFill>
          <a:blip r:embed="rId2" cstate="print"/>
          <a:stretch>
            <a:fillRect/>
          </a:stretch>
        </p:blipFill>
        <p:spPr>
          <a:xfrm>
            <a:off x="7010400" y="914400"/>
            <a:ext cx="4663440" cy="3200400"/>
          </a:xfrm>
          <a:prstGeom prst="rect">
            <a:avLst/>
          </a:prstGeom>
        </p:spPr>
      </p:pic>
      <p:sp>
        <p:nvSpPr>
          <p:cNvPr id="5" name="TextBox 4">
            <a:extLst>
              <a:ext uri="{FF2B5EF4-FFF2-40B4-BE49-F238E27FC236}">
                <a16:creationId xmlns:a16="http://schemas.microsoft.com/office/drawing/2014/main" id="{830235FF-8993-BB88-5AE1-0BF76A4AA2B5}"/>
              </a:ext>
            </a:extLst>
          </p:cNvPr>
          <p:cNvSpPr txBox="1"/>
          <p:nvPr/>
        </p:nvSpPr>
        <p:spPr>
          <a:xfrm>
            <a:off x="762000" y="767809"/>
            <a:ext cx="6096000" cy="4801314"/>
          </a:xfrm>
          <a:prstGeom prst="rect">
            <a:avLst/>
          </a:prstGeom>
          <a:noFill/>
        </p:spPr>
        <p:txBody>
          <a:bodyPr wrap="square">
            <a:spAutoFit/>
          </a:bodyPr>
          <a:lstStyle/>
          <a:p>
            <a:pPr algn="just"/>
            <a:r>
              <a:rPr lang="en-IN" b="0" i="0" dirty="0">
                <a:solidFill>
                  <a:srgbClr val="0D0D0D"/>
                </a:solidFill>
                <a:effectLst/>
                <a:latin typeface="Times New Roman" panose="02020603050405020304" pitchFamily="18" charset="0"/>
                <a:cs typeface="Times New Roman" panose="02020603050405020304" pitchFamily="18" charset="0"/>
              </a:rPr>
              <a:t>FSW and FSP offer significant advantages by joining materials in a solid-state manner, reducing welding defects and structural distortions. The controlled heating and stirring action lead to </a:t>
            </a:r>
            <a:r>
              <a:rPr lang="en-IN" b="0" i="0" dirty="0" err="1">
                <a:solidFill>
                  <a:srgbClr val="0D0D0D"/>
                </a:solidFill>
                <a:effectLst/>
                <a:latin typeface="Times New Roman" panose="02020603050405020304" pitchFamily="18" charset="0"/>
                <a:cs typeface="Times New Roman" panose="02020603050405020304" pitchFamily="18" charset="0"/>
              </a:rPr>
              <a:t>favorable</a:t>
            </a:r>
            <a:r>
              <a:rPr lang="en-IN" b="0" i="0" dirty="0">
                <a:solidFill>
                  <a:srgbClr val="0D0D0D"/>
                </a:solidFill>
                <a:effectLst/>
                <a:latin typeface="Times New Roman" panose="02020603050405020304" pitchFamily="18" charset="0"/>
                <a:cs typeface="Times New Roman" panose="02020603050405020304" pitchFamily="18" charset="0"/>
              </a:rPr>
              <a:t> microstructural changes, improving material properties. These techniques represent pivotal advancements in material processing, serving diverse industrial applications. Variables notably influence mechanical, microstructural, wear, corrosion, and friction properties, with grain refinement customizing these traits. Dynamic recrystallization (DRX) plays a crucial role in altering microstructures, with four sub-mechanisms identified: discontinuous DRX (DDRX), geometric DRX (GDRX), twinning-induced DRX (TDRX), and continuous DRX (CDRX). DRX occurs through strain-induced deformation, prompting atom dislocation and grain re-nucleation, thereby enhancing microstructural properties. The general concept of DRX via FSP processes is illustrated in Figure 3.</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228600"/>
            <a:ext cx="3654756" cy="566181"/>
          </a:xfrm>
          <a:prstGeom prst="rect">
            <a:avLst/>
          </a:prstGeom>
        </p:spPr>
        <p:txBody>
          <a:bodyPr vert="horz" wrap="square" lIns="0" tIns="12065" rIns="0" bIns="0" rtlCol="0">
            <a:spAutoFit/>
          </a:bodyPr>
          <a:lstStyle/>
          <a:p>
            <a:pPr marL="12700">
              <a:lnSpc>
                <a:spcPct val="100000"/>
              </a:lnSpc>
              <a:spcBef>
                <a:spcPts val="95"/>
              </a:spcBef>
            </a:pPr>
            <a:r>
              <a:rPr lang="en-IN" spc="-5" dirty="0">
                <a:latin typeface="Times New Roman"/>
                <a:cs typeface="Times New Roman"/>
              </a:rPr>
              <a:t>APPLICATIONS</a:t>
            </a:r>
            <a:endParaRPr spc="-5" dirty="0">
              <a:latin typeface="Times New Roman"/>
              <a:cs typeface="Times New Roman"/>
            </a:endParaRPr>
          </a:p>
        </p:txBody>
      </p:sp>
      <p:sp>
        <p:nvSpPr>
          <p:cNvPr id="3" name="object 3"/>
          <p:cNvSpPr txBox="1"/>
          <p:nvPr/>
        </p:nvSpPr>
        <p:spPr>
          <a:xfrm>
            <a:off x="533400" y="1090930"/>
            <a:ext cx="10820400" cy="4655762"/>
          </a:xfrm>
          <a:prstGeom prst="rect">
            <a:avLst/>
          </a:prstGeom>
        </p:spPr>
        <p:txBody>
          <a:bodyPr vert="horz" wrap="square" lIns="0" tIns="13335" rIns="0" bIns="0" rtlCol="0">
            <a:spAutoFit/>
          </a:bodyPr>
          <a:lstStyle/>
          <a:p>
            <a:pPr marL="12700" marR="7620" algn="just">
              <a:lnSpc>
                <a:spcPct val="100000"/>
              </a:lnSpc>
              <a:spcBef>
                <a:spcPts val="105"/>
              </a:spcBef>
            </a:pPr>
            <a:r>
              <a:rPr sz="2000" spc="-5" dirty="0">
                <a:latin typeface="Times New Roman"/>
                <a:cs typeface="Times New Roman"/>
              </a:rPr>
              <a:t>As discussed </a:t>
            </a:r>
            <a:r>
              <a:rPr sz="2000" spc="-15" dirty="0">
                <a:latin typeface="Times New Roman"/>
                <a:cs typeface="Times New Roman"/>
              </a:rPr>
              <a:t>earlier, </a:t>
            </a:r>
            <a:r>
              <a:rPr sz="2000" spc="-5" dirty="0">
                <a:latin typeface="Times New Roman"/>
                <a:cs typeface="Times New Roman"/>
              </a:rPr>
              <a:t>Mg-based alloys </a:t>
            </a:r>
            <a:r>
              <a:rPr sz="2000" dirty="0">
                <a:latin typeface="Times New Roman"/>
                <a:cs typeface="Times New Roman"/>
              </a:rPr>
              <a:t>and </a:t>
            </a:r>
            <a:r>
              <a:rPr sz="2000" spc="-10" dirty="0">
                <a:latin typeface="Times New Roman"/>
                <a:cs typeface="Times New Roman"/>
              </a:rPr>
              <a:t>FSW </a:t>
            </a:r>
            <a:r>
              <a:rPr sz="2000" dirty="0">
                <a:latin typeface="Times New Roman"/>
                <a:cs typeface="Times New Roman"/>
              </a:rPr>
              <a:t>and FSP </a:t>
            </a:r>
            <a:r>
              <a:rPr sz="2000" spc="-5" dirty="0">
                <a:latin typeface="Times New Roman"/>
                <a:cs typeface="Times New Roman"/>
              </a:rPr>
              <a:t>methods are used </a:t>
            </a:r>
            <a:r>
              <a:rPr sz="2000" dirty="0">
                <a:latin typeface="Times New Roman"/>
                <a:cs typeface="Times New Roman"/>
              </a:rPr>
              <a:t>in </a:t>
            </a:r>
            <a:r>
              <a:rPr sz="2000" spc="-5" dirty="0">
                <a:latin typeface="Times New Roman"/>
                <a:cs typeface="Times New Roman"/>
              </a:rPr>
              <a:t>various industries. Because Mg-based </a:t>
            </a:r>
            <a:r>
              <a:rPr sz="2000" dirty="0">
                <a:latin typeface="Times New Roman"/>
                <a:cs typeface="Times New Roman"/>
              </a:rPr>
              <a:t> </a:t>
            </a:r>
            <a:r>
              <a:rPr sz="2000" spc="-5" dirty="0">
                <a:latin typeface="Times New Roman"/>
                <a:cs typeface="Times New Roman"/>
              </a:rPr>
              <a:t>alloys</a:t>
            </a:r>
            <a:r>
              <a:rPr sz="2000" dirty="0">
                <a:latin typeface="Times New Roman"/>
                <a:cs typeface="Times New Roman"/>
              </a:rPr>
              <a:t> </a:t>
            </a:r>
            <a:r>
              <a:rPr sz="2000" spc="-10" dirty="0">
                <a:latin typeface="Times New Roman"/>
                <a:cs typeface="Times New Roman"/>
              </a:rPr>
              <a:t>have</a:t>
            </a:r>
            <a:r>
              <a:rPr sz="2000" spc="-5" dirty="0">
                <a:latin typeface="Times New Roman"/>
                <a:cs typeface="Times New Roman"/>
              </a:rPr>
              <a:t> </a:t>
            </a:r>
            <a:r>
              <a:rPr sz="2000" dirty="0">
                <a:latin typeface="Times New Roman"/>
                <a:cs typeface="Times New Roman"/>
              </a:rPr>
              <a:t>a</a:t>
            </a:r>
            <a:r>
              <a:rPr sz="2000" spc="5" dirty="0">
                <a:latin typeface="Times New Roman"/>
                <a:cs typeface="Times New Roman"/>
              </a:rPr>
              <a:t> </a:t>
            </a:r>
            <a:r>
              <a:rPr sz="2000" spc="-5" dirty="0">
                <a:latin typeface="Times New Roman"/>
                <a:cs typeface="Times New Roman"/>
              </a:rPr>
              <a:t>high</a:t>
            </a:r>
            <a:r>
              <a:rPr sz="2000" dirty="0">
                <a:latin typeface="Times New Roman"/>
                <a:cs typeface="Times New Roman"/>
              </a:rPr>
              <a:t> </a:t>
            </a:r>
            <a:r>
              <a:rPr sz="2000" spc="-5" dirty="0">
                <a:latin typeface="Times New Roman"/>
                <a:cs typeface="Times New Roman"/>
              </a:rPr>
              <a:t>strength-to-weight</a:t>
            </a:r>
            <a:r>
              <a:rPr sz="2000" dirty="0">
                <a:latin typeface="Times New Roman"/>
                <a:cs typeface="Times New Roman"/>
              </a:rPr>
              <a:t> </a:t>
            </a:r>
            <a:r>
              <a:rPr sz="2000" spc="-5" dirty="0">
                <a:latin typeface="Times New Roman"/>
                <a:cs typeface="Times New Roman"/>
              </a:rPr>
              <a:t>ratio,</a:t>
            </a:r>
            <a:r>
              <a:rPr sz="2000" dirty="0">
                <a:latin typeface="Times New Roman"/>
                <a:cs typeface="Times New Roman"/>
              </a:rPr>
              <a:t> </a:t>
            </a:r>
            <a:r>
              <a:rPr sz="2000" spc="-5" dirty="0">
                <a:latin typeface="Times New Roman"/>
                <a:cs typeface="Times New Roman"/>
              </a:rPr>
              <a:t>they </a:t>
            </a:r>
            <a:r>
              <a:rPr sz="2000" spc="5" dirty="0">
                <a:latin typeface="Times New Roman"/>
                <a:cs typeface="Times New Roman"/>
              </a:rPr>
              <a:t>are </a:t>
            </a:r>
            <a:r>
              <a:rPr sz="2000" spc="-10" dirty="0">
                <a:latin typeface="Times New Roman"/>
                <a:cs typeface="Times New Roman"/>
              </a:rPr>
              <a:t>extensively</a:t>
            </a:r>
            <a:r>
              <a:rPr sz="2000" spc="-5" dirty="0">
                <a:latin typeface="Times New Roman"/>
                <a:cs typeface="Times New Roman"/>
              </a:rPr>
              <a:t> used</a:t>
            </a:r>
            <a:r>
              <a:rPr sz="2000" dirty="0">
                <a:latin typeface="Times New Roman"/>
                <a:cs typeface="Times New Roman"/>
              </a:rPr>
              <a:t> in </a:t>
            </a:r>
            <a:r>
              <a:rPr sz="2000" spc="-5" dirty="0">
                <a:latin typeface="Times New Roman"/>
                <a:cs typeface="Times New Roman"/>
              </a:rPr>
              <a:t>the</a:t>
            </a:r>
            <a:r>
              <a:rPr sz="2000" dirty="0">
                <a:latin typeface="Times New Roman"/>
                <a:cs typeface="Times New Roman"/>
              </a:rPr>
              <a:t> automobile </a:t>
            </a:r>
            <a:r>
              <a:rPr sz="2000" spc="-20" dirty="0">
                <a:latin typeface="Times New Roman"/>
                <a:cs typeface="Times New Roman"/>
              </a:rPr>
              <a:t>industry.</a:t>
            </a:r>
            <a:r>
              <a:rPr sz="2000" spc="-15" dirty="0">
                <a:latin typeface="Times New Roman"/>
                <a:cs typeface="Times New Roman"/>
              </a:rPr>
              <a:t> </a:t>
            </a:r>
            <a:r>
              <a:rPr sz="2000" spc="-10" dirty="0">
                <a:latin typeface="Times New Roman"/>
                <a:cs typeface="Times New Roman"/>
              </a:rPr>
              <a:t>The </a:t>
            </a:r>
            <a:r>
              <a:rPr sz="2000" spc="-5" dirty="0">
                <a:latin typeface="Times New Roman"/>
                <a:cs typeface="Times New Roman"/>
              </a:rPr>
              <a:t>applications </a:t>
            </a:r>
            <a:r>
              <a:rPr sz="2000" spc="-10" dirty="0">
                <a:latin typeface="Times New Roman"/>
                <a:cs typeface="Times New Roman"/>
              </a:rPr>
              <a:t>of FSW/FSP </a:t>
            </a:r>
            <a:r>
              <a:rPr sz="2000" spc="-5" dirty="0">
                <a:latin typeface="Times New Roman"/>
                <a:cs typeface="Times New Roman"/>
              </a:rPr>
              <a:t>technique </a:t>
            </a:r>
            <a:r>
              <a:rPr sz="2000" dirty="0">
                <a:latin typeface="Times New Roman"/>
                <a:cs typeface="Times New Roman"/>
              </a:rPr>
              <a:t>in </a:t>
            </a:r>
            <a:r>
              <a:rPr sz="2000" spc="-10" dirty="0">
                <a:latin typeface="Times New Roman"/>
                <a:cs typeface="Times New Roman"/>
              </a:rPr>
              <a:t>various </a:t>
            </a:r>
            <a:r>
              <a:rPr sz="2000" spc="-5" dirty="0">
                <a:latin typeface="Times New Roman"/>
                <a:cs typeface="Times New Roman"/>
              </a:rPr>
              <a:t>fields could </a:t>
            </a:r>
            <a:r>
              <a:rPr sz="2000" spc="5" dirty="0">
                <a:latin typeface="Times New Roman"/>
                <a:cs typeface="Times New Roman"/>
              </a:rPr>
              <a:t>be </a:t>
            </a:r>
            <a:r>
              <a:rPr sz="2000" spc="-10" dirty="0">
                <a:latin typeface="Times New Roman"/>
                <a:cs typeface="Times New Roman"/>
              </a:rPr>
              <a:t>observed </a:t>
            </a:r>
            <a:r>
              <a:rPr sz="2000" dirty="0">
                <a:latin typeface="Times New Roman"/>
                <a:cs typeface="Times New Roman"/>
              </a:rPr>
              <a:t>in </a:t>
            </a:r>
            <a:r>
              <a:rPr sz="2000" spc="-5" dirty="0">
                <a:latin typeface="Times New Roman"/>
                <a:cs typeface="Times New Roman"/>
              </a:rPr>
              <a:t>Figure </a:t>
            </a:r>
            <a:r>
              <a:rPr lang="en-IN" sz="2000" spc="-5" dirty="0">
                <a:latin typeface="Times New Roman"/>
                <a:cs typeface="Times New Roman"/>
              </a:rPr>
              <a:t>4</a:t>
            </a:r>
            <a:r>
              <a:rPr sz="2000" dirty="0">
                <a:solidFill>
                  <a:srgbClr val="0875B8"/>
                </a:solidFill>
                <a:latin typeface="Times New Roman"/>
                <a:cs typeface="Times New Roman"/>
              </a:rPr>
              <a:t> </a:t>
            </a:r>
            <a:r>
              <a:rPr sz="2000" dirty="0">
                <a:latin typeface="Times New Roman"/>
                <a:cs typeface="Times New Roman"/>
              </a:rPr>
              <a:t>. </a:t>
            </a:r>
            <a:r>
              <a:rPr sz="2000" spc="-10" dirty="0">
                <a:latin typeface="Times New Roman"/>
                <a:cs typeface="Times New Roman"/>
              </a:rPr>
              <a:t>Other </a:t>
            </a:r>
            <a:r>
              <a:rPr sz="2000" spc="-5" dirty="0">
                <a:latin typeface="Times New Roman"/>
                <a:cs typeface="Times New Roman"/>
              </a:rPr>
              <a:t>principal </a:t>
            </a:r>
            <a:r>
              <a:rPr sz="2000" dirty="0">
                <a:latin typeface="Times New Roman"/>
                <a:cs typeface="Times New Roman"/>
              </a:rPr>
              <a:t> utilization</a:t>
            </a:r>
            <a:r>
              <a:rPr sz="2000" spc="-35" dirty="0">
                <a:latin typeface="Times New Roman"/>
                <a:cs typeface="Times New Roman"/>
              </a:rPr>
              <a:t> </a:t>
            </a:r>
            <a:r>
              <a:rPr sz="2000" spc="-5" dirty="0">
                <a:latin typeface="Times New Roman"/>
                <a:cs typeface="Times New Roman"/>
              </a:rPr>
              <a:t>of</a:t>
            </a:r>
            <a:r>
              <a:rPr sz="2000" spc="10" dirty="0">
                <a:latin typeface="Times New Roman"/>
                <a:cs typeface="Times New Roman"/>
              </a:rPr>
              <a:t> </a:t>
            </a:r>
            <a:r>
              <a:rPr sz="2000" dirty="0">
                <a:latin typeface="Times New Roman"/>
                <a:cs typeface="Times New Roman"/>
              </a:rPr>
              <a:t>Mg</a:t>
            </a:r>
            <a:r>
              <a:rPr sz="2000" spc="-10" dirty="0">
                <a:latin typeface="Times New Roman"/>
                <a:cs typeface="Times New Roman"/>
              </a:rPr>
              <a:t> </a:t>
            </a:r>
            <a:r>
              <a:rPr sz="2000" spc="-5" dirty="0">
                <a:latin typeface="Times New Roman"/>
                <a:cs typeface="Times New Roman"/>
              </a:rPr>
              <a:t>alloys,</a:t>
            </a:r>
            <a:r>
              <a:rPr sz="2000" spc="20" dirty="0">
                <a:latin typeface="Times New Roman"/>
                <a:cs typeface="Times New Roman"/>
              </a:rPr>
              <a:t> </a:t>
            </a:r>
            <a:r>
              <a:rPr sz="2000" spc="5" dirty="0">
                <a:latin typeface="Times New Roman"/>
                <a:cs typeface="Times New Roman"/>
              </a:rPr>
              <a:t>as</a:t>
            </a:r>
            <a:r>
              <a:rPr sz="2000" spc="-35" dirty="0">
                <a:latin typeface="Times New Roman"/>
                <a:cs typeface="Times New Roman"/>
              </a:rPr>
              <a:t> </a:t>
            </a:r>
            <a:r>
              <a:rPr sz="2000" spc="-5" dirty="0">
                <a:latin typeface="Times New Roman"/>
                <a:cs typeface="Times New Roman"/>
              </a:rPr>
              <a:t>well</a:t>
            </a:r>
            <a:r>
              <a:rPr sz="2000" spc="15" dirty="0">
                <a:latin typeface="Times New Roman"/>
                <a:cs typeface="Times New Roman"/>
              </a:rPr>
              <a:t> </a:t>
            </a:r>
            <a:r>
              <a:rPr sz="2000" spc="5" dirty="0">
                <a:latin typeface="Times New Roman"/>
                <a:cs typeface="Times New Roman"/>
              </a:rPr>
              <a:t>as</a:t>
            </a:r>
            <a:r>
              <a:rPr sz="2000" spc="-35" dirty="0">
                <a:latin typeface="Times New Roman"/>
                <a:cs typeface="Times New Roman"/>
              </a:rPr>
              <a:t> </a:t>
            </a:r>
            <a:r>
              <a:rPr sz="2000" spc="-5" dirty="0">
                <a:latin typeface="Times New Roman"/>
                <a:cs typeface="Times New Roman"/>
              </a:rPr>
              <a:t>the FSW/FSP</a:t>
            </a:r>
            <a:r>
              <a:rPr sz="2000" spc="-15" dirty="0">
                <a:latin typeface="Times New Roman"/>
                <a:cs typeface="Times New Roman"/>
              </a:rPr>
              <a:t> </a:t>
            </a:r>
            <a:r>
              <a:rPr sz="2000" spc="-5" dirty="0">
                <a:latin typeface="Times New Roman"/>
                <a:cs typeface="Times New Roman"/>
              </a:rPr>
              <a:t>technique</a:t>
            </a:r>
            <a:r>
              <a:rPr sz="2000" spc="5" dirty="0">
                <a:latin typeface="Times New Roman"/>
                <a:cs typeface="Times New Roman"/>
              </a:rPr>
              <a:t> </a:t>
            </a:r>
            <a:r>
              <a:rPr sz="2000" spc="-5" dirty="0">
                <a:latin typeface="Times New Roman"/>
                <a:cs typeface="Times New Roman"/>
              </a:rPr>
              <a:t>could </a:t>
            </a:r>
            <a:r>
              <a:rPr sz="2000" spc="5" dirty="0">
                <a:latin typeface="Times New Roman"/>
                <a:cs typeface="Times New Roman"/>
              </a:rPr>
              <a:t>be</a:t>
            </a:r>
            <a:r>
              <a:rPr sz="2000" spc="-30" dirty="0">
                <a:latin typeface="Times New Roman"/>
                <a:cs typeface="Times New Roman"/>
              </a:rPr>
              <a:t> </a:t>
            </a:r>
            <a:r>
              <a:rPr sz="2000" dirty="0">
                <a:latin typeface="Times New Roman"/>
                <a:cs typeface="Times New Roman"/>
              </a:rPr>
              <a:t>illustrated</a:t>
            </a:r>
            <a:r>
              <a:rPr sz="2000" spc="-40" dirty="0">
                <a:latin typeface="Times New Roman"/>
                <a:cs typeface="Times New Roman"/>
              </a:rPr>
              <a:t> </a:t>
            </a:r>
            <a:r>
              <a:rPr sz="2000" spc="5" dirty="0">
                <a:latin typeface="Times New Roman"/>
                <a:cs typeface="Times New Roman"/>
              </a:rPr>
              <a:t>as</a:t>
            </a:r>
            <a:r>
              <a:rPr sz="2000" spc="-10" dirty="0">
                <a:latin typeface="Times New Roman"/>
                <a:cs typeface="Times New Roman"/>
              </a:rPr>
              <a:t> </a:t>
            </a:r>
            <a:r>
              <a:rPr sz="2000" dirty="0">
                <a:latin typeface="Times New Roman"/>
                <a:cs typeface="Times New Roman"/>
              </a:rPr>
              <a:t>follows:</a:t>
            </a:r>
          </a:p>
          <a:p>
            <a:pPr marL="356870" indent="-344805">
              <a:lnSpc>
                <a:spcPct val="100000"/>
              </a:lnSpc>
              <a:spcBef>
                <a:spcPts val="1010"/>
              </a:spcBef>
              <a:buFont typeface="Wingdings" panose="05000000000000000000" pitchFamily="2" charset="2"/>
              <a:buChar char="Ø"/>
              <a:tabLst>
                <a:tab pos="357505" algn="l"/>
              </a:tabLst>
            </a:pPr>
            <a:r>
              <a:rPr sz="2000" spc="-5" dirty="0">
                <a:latin typeface="Times New Roman"/>
                <a:cs typeface="Times New Roman"/>
              </a:rPr>
              <a:t>Construction</a:t>
            </a:r>
            <a:r>
              <a:rPr sz="2000" spc="15" dirty="0">
                <a:latin typeface="Times New Roman"/>
                <a:cs typeface="Times New Roman"/>
              </a:rPr>
              <a:t> </a:t>
            </a:r>
            <a:r>
              <a:rPr sz="2000" spc="-5" dirty="0">
                <a:latin typeface="Times New Roman"/>
                <a:cs typeface="Times New Roman"/>
              </a:rPr>
              <a:t>industries</a:t>
            </a:r>
            <a:r>
              <a:rPr sz="2000" spc="10" dirty="0">
                <a:latin typeface="Times New Roman"/>
                <a:cs typeface="Times New Roman"/>
              </a:rPr>
              <a:t> </a:t>
            </a:r>
            <a:r>
              <a:rPr sz="2000" dirty="0">
                <a:latin typeface="Times New Roman"/>
                <a:cs typeface="Times New Roman"/>
              </a:rPr>
              <a:t>such</a:t>
            </a:r>
            <a:r>
              <a:rPr sz="2000" spc="-20" dirty="0">
                <a:latin typeface="Times New Roman"/>
                <a:cs typeface="Times New Roman"/>
              </a:rPr>
              <a:t> </a:t>
            </a:r>
            <a:r>
              <a:rPr sz="2000" spc="5" dirty="0">
                <a:latin typeface="Times New Roman"/>
                <a:cs typeface="Times New Roman"/>
              </a:rPr>
              <a:t>as</a:t>
            </a:r>
            <a:r>
              <a:rPr sz="2000" dirty="0">
                <a:latin typeface="Times New Roman"/>
                <a:cs typeface="Times New Roman"/>
              </a:rPr>
              <a:t> pipelines,</a:t>
            </a:r>
            <a:r>
              <a:rPr sz="2000" spc="-15" dirty="0">
                <a:latin typeface="Times New Roman"/>
                <a:cs typeface="Times New Roman"/>
              </a:rPr>
              <a:t> </a:t>
            </a:r>
            <a:r>
              <a:rPr sz="2000" spc="-5" dirty="0">
                <a:latin typeface="Times New Roman"/>
                <a:cs typeface="Times New Roman"/>
              </a:rPr>
              <a:t>bridges,</a:t>
            </a:r>
            <a:r>
              <a:rPr sz="2000" spc="5" dirty="0">
                <a:latin typeface="Times New Roman"/>
                <a:cs typeface="Times New Roman"/>
              </a:rPr>
              <a:t> </a:t>
            </a:r>
            <a:r>
              <a:rPr sz="2000" dirty="0">
                <a:latin typeface="Times New Roman"/>
                <a:cs typeface="Times New Roman"/>
              </a:rPr>
              <a:t>reactors</a:t>
            </a:r>
            <a:r>
              <a:rPr sz="2000" spc="-40" dirty="0">
                <a:latin typeface="Times New Roman"/>
                <a:cs typeface="Times New Roman"/>
              </a:rPr>
              <a:t> </a:t>
            </a:r>
            <a:r>
              <a:rPr sz="2000" spc="-5" dirty="0">
                <a:latin typeface="Times New Roman"/>
                <a:cs typeface="Times New Roman"/>
              </a:rPr>
              <a:t>for</a:t>
            </a:r>
            <a:r>
              <a:rPr sz="2000" spc="5" dirty="0">
                <a:latin typeface="Times New Roman"/>
                <a:cs typeface="Times New Roman"/>
              </a:rPr>
              <a:t> </a:t>
            </a:r>
            <a:r>
              <a:rPr sz="2000" spc="-5" dirty="0">
                <a:latin typeface="Times New Roman"/>
                <a:cs typeface="Times New Roman"/>
              </a:rPr>
              <a:t>power </a:t>
            </a:r>
            <a:r>
              <a:rPr sz="2000" dirty="0">
                <a:latin typeface="Times New Roman"/>
                <a:cs typeface="Times New Roman"/>
              </a:rPr>
              <a:t>plants,</a:t>
            </a:r>
            <a:r>
              <a:rPr sz="2000" spc="-20" dirty="0">
                <a:latin typeface="Times New Roman"/>
                <a:cs typeface="Times New Roman"/>
              </a:rPr>
              <a:t> </a:t>
            </a:r>
            <a:r>
              <a:rPr sz="2000" dirty="0">
                <a:latin typeface="Times New Roman"/>
                <a:cs typeface="Times New Roman"/>
              </a:rPr>
              <a:t>and</a:t>
            </a:r>
            <a:r>
              <a:rPr sz="2000" spc="5" dirty="0">
                <a:latin typeface="Times New Roman"/>
                <a:cs typeface="Times New Roman"/>
              </a:rPr>
              <a:t> </a:t>
            </a:r>
            <a:r>
              <a:rPr sz="2000" spc="-5" dirty="0">
                <a:latin typeface="Times New Roman"/>
                <a:cs typeface="Times New Roman"/>
              </a:rPr>
              <a:t>frames.</a:t>
            </a:r>
            <a:endParaRPr sz="2000" dirty="0">
              <a:latin typeface="Times New Roman"/>
              <a:cs typeface="Times New Roman"/>
            </a:endParaRPr>
          </a:p>
          <a:p>
            <a:pPr marL="356870" indent="-344805">
              <a:lnSpc>
                <a:spcPct val="100000"/>
              </a:lnSpc>
              <a:spcBef>
                <a:spcPts val="1010"/>
              </a:spcBef>
              <a:buFont typeface="Wingdings" panose="05000000000000000000" pitchFamily="2" charset="2"/>
              <a:buChar char="Ø"/>
              <a:tabLst>
                <a:tab pos="357505" algn="l"/>
              </a:tabLst>
            </a:pPr>
            <a:r>
              <a:rPr sz="2000" dirty="0">
                <a:latin typeface="Times New Roman"/>
                <a:cs typeface="Times New Roman"/>
              </a:rPr>
              <a:t>Railway</a:t>
            </a:r>
            <a:r>
              <a:rPr sz="2000" spc="-20" dirty="0">
                <a:latin typeface="Times New Roman"/>
                <a:cs typeface="Times New Roman"/>
              </a:rPr>
              <a:t> </a:t>
            </a:r>
            <a:r>
              <a:rPr sz="2000" spc="-5" dirty="0">
                <a:latin typeface="Times New Roman"/>
                <a:cs typeface="Times New Roman"/>
              </a:rPr>
              <a:t>industries</a:t>
            </a:r>
            <a:r>
              <a:rPr sz="2000" spc="5" dirty="0">
                <a:latin typeface="Times New Roman"/>
                <a:cs typeface="Times New Roman"/>
              </a:rPr>
              <a:t> </a:t>
            </a:r>
            <a:r>
              <a:rPr sz="2000" dirty="0">
                <a:latin typeface="Times New Roman"/>
                <a:cs typeface="Times New Roman"/>
              </a:rPr>
              <a:t>such</a:t>
            </a:r>
            <a:r>
              <a:rPr sz="2000" spc="-15" dirty="0">
                <a:latin typeface="Times New Roman"/>
                <a:cs typeface="Times New Roman"/>
              </a:rPr>
              <a:t> </a:t>
            </a:r>
            <a:r>
              <a:rPr sz="2000" spc="5" dirty="0">
                <a:latin typeface="Times New Roman"/>
                <a:cs typeface="Times New Roman"/>
              </a:rPr>
              <a:t>as</a:t>
            </a:r>
            <a:r>
              <a:rPr sz="2000" spc="-5" dirty="0">
                <a:latin typeface="Times New Roman"/>
                <a:cs typeface="Times New Roman"/>
              </a:rPr>
              <a:t> container</a:t>
            </a:r>
            <a:r>
              <a:rPr sz="2000" spc="5" dirty="0">
                <a:latin typeface="Times New Roman"/>
                <a:cs typeface="Times New Roman"/>
              </a:rPr>
              <a:t> </a:t>
            </a:r>
            <a:r>
              <a:rPr sz="2000" spc="-5" dirty="0">
                <a:latin typeface="Times New Roman"/>
                <a:cs typeface="Times New Roman"/>
              </a:rPr>
              <a:t>bodies,</a:t>
            </a:r>
            <a:r>
              <a:rPr sz="2000" dirty="0">
                <a:latin typeface="Times New Roman"/>
                <a:cs typeface="Times New Roman"/>
              </a:rPr>
              <a:t> trams, </a:t>
            </a:r>
            <a:r>
              <a:rPr sz="2000" spc="-5" dirty="0">
                <a:latin typeface="Times New Roman"/>
                <a:cs typeface="Times New Roman"/>
              </a:rPr>
              <a:t>wagons,</a:t>
            </a:r>
            <a:r>
              <a:rPr sz="2000" dirty="0">
                <a:latin typeface="Times New Roman"/>
                <a:cs typeface="Times New Roman"/>
              </a:rPr>
              <a:t> and</a:t>
            </a:r>
            <a:r>
              <a:rPr sz="2000" spc="5" dirty="0">
                <a:latin typeface="Times New Roman"/>
                <a:cs typeface="Times New Roman"/>
              </a:rPr>
              <a:t> </a:t>
            </a:r>
            <a:r>
              <a:rPr sz="2000" spc="-15" dirty="0">
                <a:latin typeface="Times New Roman"/>
                <a:cs typeface="Times New Roman"/>
              </a:rPr>
              <a:t>underground</a:t>
            </a:r>
            <a:r>
              <a:rPr sz="2000" spc="55" dirty="0">
                <a:latin typeface="Times New Roman"/>
                <a:cs typeface="Times New Roman"/>
              </a:rPr>
              <a:t> </a:t>
            </a:r>
            <a:r>
              <a:rPr sz="2000" dirty="0">
                <a:latin typeface="Times New Roman"/>
                <a:cs typeface="Times New Roman"/>
              </a:rPr>
              <a:t>carriages.</a:t>
            </a:r>
          </a:p>
          <a:p>
            <a:pPr marL="356870" indent="-344805">
              <a:lnSpc>
                <a:spcPct val="100000"/>
              </a:lnSpc>
              <a:spcBef>
                <a:spcPts val="985"/>
              </a:spcBef>
              <a:buFont typeface="Wingdings" panose="05000000000000000000" pitchFamily="2" charset="2"/>
              <a:buChar char="Ø"/>
              <a:tabLst>
                <a:tab pos="357505" algn="l"/>
              </a:tabLst>
            </a:pPr>
            <a:r>
              <a:rPr sz="2000" spc="-5" dirty="0">
                <a:latin typeface="Times New Roman"/>
                <a:cs typeface="Times New Roman"/>
              </a:rPr>
              <a:t>Land</a:t>
            </a:r>
            <a:r>
              <a:rPr sz="2000" dirty="0">
                <a:latin typeface="Times New Roman"/>
                <a:cs typeface="Times New Roman"/>
              </a:rPr>
              <a:t> </a:t>
            </a:r>
            <a:r>
              <a:rPr sz="2000" spc="-5" dirty="0">
                <a:latin typeface="Times New Roman"/>
                <a:cs typeface="Times New Roman"/>
              </a:rPr>
              <a:t>transportations</a:t>
            </a:r>
            <a:r>
              <a:rPr sz="2000" spc="5" dirty="0">
                <a:latin typeface="Times New Roman"/>
                <a:cs typeface="Times New Roman"/>
              </a:rPr>
              <a:t> </a:t>
            </a:r>
            <a:r>
              <a:rPr sz="2000" spc="-5" dirty="0">
                <a:latin typeface="Times New Roman"/>
                <a:cs typeface="Times New Roman"/>
              </a:rPr>
              <a:t>such</a:t>
            </a:r>
            <a:r>
              <a:rPr sz="2000" dirty="0">
                <a:latin typeface="Times New Roman"/>
                <a:cs typeface="Times New Roman"/>
              </a:rPr>
              <a:t> </a:t>
            </a:r>
            <a:r>
              <a:rPr sz="2000" spc="5" dirty="0">
                <a:latin typeface="Times New Roman"/>
                <a:cs typeface="Times New Roman"/>
              </a:rPr>
              <a:t>as</a:t>
            </a:r>
            <a:r>
              <a:rPr sz="2000" dirty="0">
                <a:latin typeface="Times New Roman"/>
                <a:cs typeface="Times New Roman"/>
              </a:rPr>
              <a:t> </a:t>
            </a:r>
            <a:r>
              <a:rPr sz="2000" spc="-5" dirty="0">
                <a:latin typeface="Times New Roman"/>
                <a:cs typeface="Times New Roman"/>
              </a:rPr>
              <a:t>track</a:t>
            </a:r>
            <a:r>
              <a:rPr sz="2000" dirty="0">
                <a:latin typeface="Times New Roman"/>
                <a:cs typeface="Times New Roman"/>
              </a:rPr>
              <a:t> </a:t>
            </a:r>
            <a:r>
              <a:rPr sz="2000" spc="-5" dirty="0">
                <a:latin typeface="Times New Roman"/>
                <a:cs typeface="Times New Roman"/>
              </a:rPr>
              <a:t>bodies,</a:t>
            </a:r>
            <a:r>
              <a:rPr sz="2000" spc="10" dirty="0">
                <a:latin typeface="Times New Roman"/>
                <a:cs typeface="Times New Roman"/>
              </a:rPr>
              <a:t> </a:t>
            </a:r>
            <a:r>
              <a:rPr sz="2000" spc="-5" dirty="0">
                <a:latin typeface="Times New Roman"/>
                <a:cs typeface="Times New Roman"/>
              </a:rPr>
              <a:t>engine</a:t>
            </a:r>
            <a:r>
              <a:rPr sz="2000" dirty="0">
                <a:latin typeface="Times New Roman"/>
                <a:cs typeface="Times New Roman"/>
              </a:rPr>
              <a:t> chassis,</a:t>
            </a:r>
            <a:r>
              <a:rPr sz="2000" spc="30" dirty="0">
                <a:latin typeface="Times New Roman"/>
                <a:cs typeface="Times New Roman"/>
              </a:rPr>
              <a:t> </a:t>
            </a:r>
            <a:r>
              <a:rPr sz="2000" spc="-5" dirty="0">
                <a:latin typeface="Times New Roman"/>
                <a:cs typeface="Times New Roman"/>
              </a:rPr>
              <a:t>tail lifts</a:t>
            </a:r>
            <a:r>
              <a:rPr sz="2000" spc="35" dirty="0">
                <a:latin typeface="Times New Roman"/>
                <a:cs typeface="Times New Roman"/>
              </a:rPr>
              <a:t> </a:t>
            </a:r>
            <a:r>
              <a:rPr sz="2000" spc="-10" dirty="0">
                <a:latin typeface="Times New Roman"/>
                <a:cs typeface="Times New Roman"/>
              </a:rPr>
              <a:t>for</a:t>
            </a:r>
            <a:r>
              <a:rPr sz="2000" spc="25" dirty="0">
                <a:latin typeface="Times New Roman"/>
                <a:cs typeface="Times New Roman"/>
              </a:rPr>
              <a:t> </a:t>
            </a:r>
            <a:r>
              <a:rPr sz="2000" spc="-5" dirty="0">
                <a:latin typeface="Times New Roman"/>
                <a:cs typeface="Times New Roman"/>
              </a:rPr>
              <a:t>tracks,</a:t>
            </a:r>
            <a:r>
              <a:rPr sz="2000" spc="20" dirty="0">
                <a:latin typeface="Times New Roman"/>
                <a:cs typeface="Times New Roman"/>
              </a:rPr>
              <a:t> </a:t>
            </a:r>
            <a:r>
              <a:rPr sz="2000" spc="-10" dirty="0">
                <a:latin typeface="Times New Roman"/>
                <a:cs typeface="Times New Roman"/>
              </a:rPr>
              <a:t>wheel</a:t>
            </a:r>
            <a:r>
              <a:rPr sz="2000" spc="15" dirty="0">
                <a:latin typeface="Times New Roman"/>
                <a:cs typeface="Times New Roman"/>
              </a:rPr>
              <a:t> </a:t>
            </a:r>
            <a:r>
              <a:rPr sz="2000" spc="-5" dirty="0">
                <a:latin typeface="Times New Roman"/>
                <a:cs typeface="Times New Roman"/>
              </a:rPr>
              <a:t>rims,</a:t>
            </a:r>
            <a:r>
              <a:rPr sz="2000" spc="20" dirty="0">
                <a:latin typeface="Times New Roman"/>
                <a:cs typeface="Times New Roman"/>
              </a:rPr>
              <a:t> </a:t>
            </a:r>
            <a:r>
              <a:rPr sz="2000" spc="-5" dirty="0">
                <a:latin typeface="Times New Roman"/>
                <a:cs typeface="Times New Roman"/>
              </a:rPr>
              <a:t>body</a:t>
            </a:r>
            <a:r>
              <a:rPr sz="2000" spc="-15" dirty="0">
                <a:latin typeface="Times New Roman"/>
                <a:cs typeface="Times New Roman"/>
              </a:rPr>
              <a:t> </a:t>
            </a:r>
            <a:r>
              <a:rPr sz="2000" spc="-5" dirty="0">
                <a:latin typeface="Times New Roman"/>
                <a:cs typeface="Times New Roman"/>
              </a:rPr>
              <a:t>frames,</a:t>
            </a:r>
            <a:r>
              <a:rPr sz="2000" spc="20" dirty="0">
                <a:latin typeface="Times New Roman"/>
                <a:cs typeface="Times New Roman"/>
              </a:rPr>
              <a:t> </a:t>
            </a:r>
            <a:r>
              <a:rPr sz="2000" spc="-5" dirty="0">
                <a:latin typeface="Times New Roman"/>
                <a:cs typeface="Times New Roman"/>
              </a:rPr>
              <a:t>fuel</a:t>
            </a:r>
            <a:r>
              <a:rPr sz="2000" spc="25" dirty="0">
                <a:latin typeface="Times New Roman"/>
                <a:cs typeface="Times New Roman"/>
              </a:rPr>
              <a:t> </a:t>
            </a:r>
            <a:r>
              <a:rPr sz="2000" spc="-5" dirty="0">
                <a:latin typeface="Times New Roman"/>
                <a:cs typeface="Times New Roman"/>
              </a:rPr>
              <a:t>tankers,</a:t>
            </a:r>
            <a:r>
              <a:rPr lang="en-IN" sz="2000" spc="-5" dirty="0">
                <a:latin typeface="Times New Roman"/>
                <a:cs typeface="Times New Roman"/>
              </a:rPr>
              <a:t> </a:t>
            </a:r>
            <a:r>
              <a:rPr sz="2000" dirty="0">
                <a:latin typeface="Times New Roman"/>
                <a:cs typeface="Times New Roman"/>
              </a:rPr>
              <a:t>and</a:t>
            </a:r>
            <a:r>
              <a:rPr sz="2000" spc="-25" dirty="0">
                <a:latin typeface="Times New Roman"/>
                <a:cs typeface="Times New Roman"/>
              </a:rPr>
              <a:t> </a:t>
            </a:r>
            <a:r>
              <a:rPr sz="2000" spc="-5" dirty="0">
                <a:latin typeface="Times New Roman"/>
                <a:cs typeface="Times New Roman"/>
              </a:rPr>
              <a:t>mobile</a:t>
            </a:r>
            <a:r>
              <a:rPr sz="2000" spc="-25" dirty="0">
                <a:latin typeface="Times New Roman"/>
                <a:cs typeface="Times New Roman"/>
              </a:rPr>
              <a:t> </a:t>
            </a:r>
            <a:r>
              <a:rPr sz="2000" dirty="0">
                <a:latin typeface="Times New Roman"/>
                <a:cs typeface="Times New Roman"/>
              </a:rPr>
              <a:t>cranes.</a:t>
            </a:r>
          </a:p>
          <a:p>
            <a:pPr marL="356870" indent="-344805">
              <a:lnSpc>
                <a:spcPct val="100000"/>
              </a:lnSpc>
              <a:spcBef>
                <a:spcPts val="1005"/>
              </a:spcBef>
              <a:buFont typeface="Wingdings" panose="05000000000000000000" pitchFamily="2" charset="2"/>
              <a:buChar char="Ø"/>
              <a:tabLst>
                <a:tab pos="357505" algn="l"/>
              </a:tabLst>
            </a:pPr>
            <a:r>
              <a:rPr sz="2000" spc="-5" dirty="0">
                <a:latin typeface="Times New Roman"/>
                <a:cs typeface="Times New Roman"/>
              </a:rPr>
              <a:t>Shipbuilding</a:t>
            </a:r>
            <a:r>
              <a:rPr sz="2000" spc="85" dirty="0">
                <a:latin typeface="Times New Roman"/>
                <a:cs typeface="Times New Roman"/>
              </a:rPr>
              <a:t> </a:t>
            </a:r>
            <a:r>
              <a:rPr sz="2000" spc="-5" dirty="0">
                <a:latin typeface="Times New Roman"/>
                <a:cs typeface="Times New Roman"/>
              </a:rPr>
              <a:t>and</a:t>
            </a:r>
            <a:r>
              <a:rPr sz="2000" spc="100" dirty="0">
                <a:latin typeface="Times New Roman"/>
                <a:cs typeface="Times New Roman"/>
              </a:rPr>
              <a:t> </a:t>
            </a:r>
            <a:r>
              <a:rPr sz="2000" spc="-5" dirty="0">
                <a:latin typeface="Times New Roman"/>
                <a:cs typeface="Times New Roman"/>
              </a:rPr>
              <a:t>marine</a:t>
            </a:r>
            <a:r>
              <a:rPr sz="2000" spc="80" dirty="0">
                <a:latin typeface="Times New Roman"/>
                <a:cs typeface="Times New Roman"/>
              </a:rPr>
              <a:t> </a:t>
            </a:r>
            <a:r>
              <a:rPr sz="2000" spc="-5" dirty="0">
                <a:latin typeface="Times New Roman"/>
                <a:cs typeface="Times New Roman"/>
              </a:rPr>
              <a:t>industries</a:t>
            </a:r>
            <a:r>
              <a:rPr sz="2000" spc="85" dirty="0">
                <a:latin typeface="Times New Roman"/>
                <a:cs typeface="Times New Roman"/>
              </a:rPr>
              <a:t> </a:t>
            </a:r>
            <a:r>
              <a:rPr sz="2000" dirty="0">
                <a:latin typeface="Times New Roman"/>
                <a:cs typeface="Times New Roman"/>
              </a:rPr>
              <a:t>such</a:t>
            </a:r>
            <a:r>
              <a:rPr sz="2000" spc="75" dirty="0">
                <a:latin typeface="Times New Roman"/>
                <a:cs typeface="Times New Roman"/>
              </a:rPr>
              <a:t> </a:t>
            </a:r>
            <a:r>
              <a:rPr sz="2000" spc="-5" dirty="0">
                <a:latin typeface="Times New Roman"/>
                <a:cs typeface="Times New Roman"/>
              </a:rPr>
              <a:t>as</a:t>
            </a:r>
            <a:r>
              <a:rPr sz="2000" spc="95" dirty="0">
                <a:latin typeface="Times New Roman"/>
                <a:cs typeface="Times New Roman"/>
              </a:rPr>
              <a:t> </a:t>
            </a:r>
            <a:r>
              <a:rPr sz="2000" spc="-5" dirty="0">
                <a:latin typeface="Times New Roman"/>
                <a:cs typeface="Times New Roman"/>
              </a:rPr>
              <a:t>marine</a:t>
            </a:r>
            <a:r>
              <a:rPr sz="2000" spc="60" dirty="0">
                <a:latin typeface="Times New Roman"/>
                <a:cs typeface="Times New Roman"/>
              </a:rPr>
              <a:t> </a:t>
            </a:r>
            <a:r>
              <a:rPr sz="2000" spc="-5" dirty="0">
                <a:latin typeface="Times New Roman"/>
                <a:cs typeface="Times New Roman"/>
              </a:rPr>
              <a:t>and</a:t>
            </a:r>
            <a:r>
              <a:rPr sz="2000" spc="75" dirty="0">
                <a:latin typeface="Times New Roman"/>
                <a:cs typeface="Times New Roman"/>
              </a:rPr>
              <a:t> </a:t>
            </a:r>
            <a:r>
              <a:rPr sz="2000" spc="-5" dirty="0">
                <a:latin typeface="Times New Roman"/>
                <a:cs typeface="Times New Roman"/>
              </a:rPr>
              <a:t>transport</a:t>
            </a:r>
            <a:r>
              <a:rPr sz="2000" spc="75" dirty="0">
                <a:latin typeface="Times New Roman"/>
                <a:cs typeface="Times New Roman"/>
              </a:rPr>
              <a:t> </a:t>
            </a:r>
            <a:r>
              <a:rPr sz="2000" spc="-5" dirty="0">
                <a:latin typeface="Times New Roman"/>
                <a:cs typeface="Times New Roman"/>
              </a:rPr>
              <a:t>structures,</a:t>
            </a:r>
            <a:r>
              <a:rPr sz="2000" spc="100" dirty="0">
                <a:latin typeface="Times New Roman"/>
                <a:cs typeface="Times New Roman"/>
              </a:rPr>
              <a:t> </a:t>
            </a:r>
            <a:r>
              <a:rPr sz="2000" spc="-5" dirty="0">
                <a:latin typeface="Times New Roman"/>
                <a:cs typeface="Times New Roman"/>
              </a:rPr>
              <a:t>panels</a:t>
            </a:r>
            <a:r>
              <a:rPr sz="2000" spc="65" dirty="0">
                <a:latin typeface="Times New Roman"/>
                <a:cs typeface="Times New Roman"/>
              </a:rPr>
              <a:t> </a:t>
            </a:r>
            <a:r>
              <a:rPr sz="2000" spc="-5" dirty="0">
                <a:latin typeface="Times New Roman"/>
                <a:cs typeface="Times New Roman"/>
              </a:rPr>
              <a:t>for</a:t>
            </a:r>
            <a:r>
              <a:rPr sz="2000" spc="95" dirty="0">
                <a:latin typeface="Times New Roman"/>
                <a:cs typeface="Times New Roman"/>
              </a:rPr>
              <a:t> </a:t>
            </a:r>
            <a:r>
              <a:rPr sz="2000" spc="-10" dirty="0">
                <a:latin typeface="Times New Roman"/>
                <a:cs typeface="Times New Roman"/>
              </a:rPr>
              <a:t>decks</a:t>
            </a:r>
            <a:r>
              <a:rPr sz="2000" spc="75" dirty="0">
                <a:latin typeface="Times New Roman"/>
                <a:cs typeface="Times New Roman"/>
              </a:rPr>
              <a:t> </a:t>
            </a:r>
            <a:r>
              <a:rPr sz="2000" spc="-5" dirty="0">
                <a:latin typeface="Times New Roman"/>
                <a:cs typeface="Times New Roman"/>
              </a:rPr>
              <a:t>and</a:t>
            </a:r>
            <a:r>
              <a:rPr sz="2000" spc="75" dirty="0">
                <a:latin typeface="Times New Roman"/>
                <a:cs typeface="Times New Roman"/>
              </a:rPr>
              <a:t> </a:t>
            </a:r>
            <a:r>
              <a:rPr sz="2000" spc="-5" dirty="0">
                <a:latin typeface="Times New Roman"/>
                <a:cs typeface="Times New Roman"/>
              </a:rPr>
              <a:t>floors,</a:t>
            </a:r>
            <a:r>
              <a:rPr sz="2000" spc="75" dirty="0">
                <a:latin typeface="Times New Roman"/>
                <a:cs typeface="Times New Roman"/>
              </a:rPr>
              <a:t> </a:t>
            </a:r>
            <a:r>
              <a:rPr sz="2000" dirty="0">
                <a:latin typeface="Times New Roman"/>
                <a:cs typeface="Times New Roman"/>
              </a:rPr>
              <a:t>masts</a:t>
            </a:r>
            <a:r>
              <a:rPr sz="2000" spc="95" dirty="0">
                <a:latin typeface="Times New Roman"/>
                <a:cs typeface="Times New Roman"/>
              </a:rPr>
              <a:t> </a:t>
            </a:r>
            <a:r>
              <a:rPr sz="2000" spc="-5" dirty="0">
                <a:latin typeface="Times New Roman"/>
                <a:cs typeface="Times New Roman"/>
              </a:rPr>
              <a:t>and</a:t>
            </a:r>
            <a:r>
              <a:rPr lang="en-IN" sz="2000" spc="-5" dirty="0">
                <a:latin typeface="Times New Roman"/>
                <a:cs typeface="Times New Roman"/>
              </a:rPr>
              <a:t> </a:t>
            </a:r>
            <a:r>
              <a:rPr sz="2000" spc="-10" dirty="0">
                <a:latin typeface="Times New Roman"/>
                <a:cs typeface="Times New Roman"/>
              </a:rPr>
              <a:t>booms</a:t>
            </a:r>
            <a:r>
              <a:rPr sz="2000" spc="45" dirty="0">
                <a:latin typeface="Times New Roman"/>
                <a:cs typeface="Times New Roman"/>
              </a:rPr>
              <a:t> </a:t>
            </a:r>
            <a:r>
              <a:rPr sz="2000" spc="-5" dirty="0">
                <a:latin typeface="Times New Roman"/>
                <a:cs typeface="Times New Roman"/>
              </a:rPr>
              <a:t>for </a:t>
            </a:r>
            <a:r>
              <a:rPr sz="2000" dirty="0">
                <a:latin typeface="Times New Roman"/>
                <a:cs typeface="Times New Roman"/>
              </a:rPr>
              <a:t>sailing</a:t>
            </a:r>
            <a:r>
              <a:rPr sz="2000" spc="-20" dirty="0">
                <a:latin typeface="Times New Roman"/>
                <a:cs typeface="Times New Roman"/>
              </a:rPr>
              <a:t> </a:t>
            </a:r>
            <a:r>
              <a:rPr sz="2000" dirty="0">
                <a:latin typeface="Times New Roman"/>
                <a:cs typeface="Times New Roman"/>
              </a:rPr>
              <a:t>boats,</a:t>
            </a:r>
            <a:r>
              <a:rPr sz="2000" spc="-50" dirty="0">
                <a:latin typeface="Times New Roman"/>
                <a:cs typeface="Times New Roman"/>
              </a:rPr>
              <a:t> </a:t>
            </a:r>
            <a:r>
              <a:rPr sz="2000" spc="-5" dirty="0">
                <a:latin typeface="Times New Roman"/>
                <a:cs typeface="Times New Roman"/>
              </a:rPr>
              <a:t>helicopter</a:t>
            </a:r>
            <a:r>
              <a:rPr sz="2000" spc="10" dirty="0">
                <a:latin typeface="Times New Roman"/>
                <a:cs typeface="Times New Roman"/>
              </a:rPr>
              <a:t> </a:t>
            </a:r>
            <a:r>
              <a:rPr sz="2000" dirty="0">
                <a:latin typeface="Times New Roman"/>
                <a:cs typeface="Times New Roman"/>
              </a:rPr>
              <a:t>platforms,</a:t>
            </a:r>
            <a:r>
              <a:rPr sz="2000" spc="-20" dirty="0">
                <a:latin typeface="Times New Roman"/>
                <a:cs typeface="Times New Roman"/>
              </a:rPr>
              <a:t> </a:t>
            </a:r>
            <a:r>
              <a:rPr sz="2000" spc="-5" dirty="0">
                <a:latin typeface="Times New Roman"/>
                <a:cs typeface="Times New Roman"/>
              </a:rPr>
              <a:t>hulls</a:t>
            </a:r>
            <a:r>
              <a:rPr sz="2000" dirty="0">
                <a:latin typeface="Times New Roman"/>
                <a:cs typeface="Times New Roman"/>
              </a:rPr>
              <a:t> and superstructures,</a:t>
            </a:r>
            <a:r>
              <a:rPr sz="2000" spc="-40" dirty="0">
                <a:latin typeface="Times New Roman"/>
                <a:cs typeface="Times New Roman"/>
              </a:rPr>
              <a:t> </a:t>
            </a:r>
            <a:r>
              <a:rPr sz="2000" dirty="0">
                <a:latin typeface="Times New Roman"/>
                <a:cs typeface="Times New Roman"/>
              </a:rPr>
              <a:t>and</a:t>
            </a:r>
            <a:r>
              <a:rPr sz="2000" spc="5" dirty="0">
                <a:latin typeface="Times New Roman"/>
                <a:cs typeface="Times New Roman"/>
              </a:rPr>
              <a:t> </a:t>
            </a:r>
            <a:r>
              <a:rPr sz="2000" spc="-5" dirty="0">
                <a:latin typeface="Times New Roman"/>
                <a:cs typeface="Times New Roman"/>
              </a:rPr>
              <a:t>offshore</a:t>
            </a:r>
            <a:r>
              <a:rPr sz="2000" spc="-40" dirty="0">
                <a:latin typeface="Times New Roman"/>
                <a:cs typeface="Times New Roman"/>
              </a:rPr>
              <a:t> </a:t>
            </a:r>
            <a:r>
              <a:rPr sz="2000" spc="-5" dirty="0">
                <a:latin typeface="Times New Roman"/>
                <a:cs typeface="Times New Roman"/>
              </a:rPr>
              <a:t>accommodation.</a:t>
            </a:r>
            <a:endParaRPr sz="2000" dirty="0">
              <a:latin typeface="Times New Roman"/>
              <a:cs typeface="Times New Roman"/>
            </a:endParaRPr>
          </a:p>
          <a:p>
            <a:pPr marL="356870" marR="6985" indent="-344805">
              <a:lnSpc>
                <a:spcPct val="100000"/>
              </a:lnSpc>
              <a:spcBef>
                <a:spcPts val="1005"/>
              </a:spcBef>
              <a:buFont typeface="Wingdings" panose="05000000000000000000" pitchFamily="2" charset="2"/>
              <a:buChar char="Ø"/>
              <a:tabLst>
                <a:tab pos="357505" algn="l"/>
              </a:tabLst>
            </a:pPr>
            <a:r>
              <a:rPr sz="2000" spc="-5" dirty="0">
                <a:latin typeface="Times New Roman"/>
                <a:cs typeface="Times New Roman"/>
              </a:rPr>
              <a:t>Aerospace</a:t>
            </a:r>
            <a:r>
              <a:rPr sz="2000" spc="225" dirty="0">
                <a:latin typeface="Times New Roman"/>
                <a:cs typeface="Times New Roman"/>
              </a:rPr>
              <a:t> </a:t>
            </a:r>
            <a:r>
              <a:rPr sz="2000" spc="-5" dirty="0">
                <a:latin typeface="Times New Roman"/>
                <a:cs typeface="Times New Roman"/>
              </a:rPr>
              <a:t>industries</a:t>
            </a:r>
            <a:r>
              <a:rPr sz="2000" spc="250" dirty="0">
                <a:latin typeface="Times New Roman"/>
                <a:cs typeface="Times New Roman"/>
              </a:rPr>
              <a:t> </a:t>
            </a:r>
            <a:r>
              <a:rPr sz="2000" dirty="0">
                <a:latin typeface="Times New Roman"/>
                <a:cs typeface="Times New Roman"/>
              </a:rPr>
              <a:t>such</a:t>
            </a:r>
            <a:r>
              <a:rPr sz="2000" spc="220" dirty="0">
                <a:latin typeface="Times New Roman"/>
                <a:cs typeface="Times New Roman"/>
              </a:rPr>
              <a:t> </a:t>
            </a:r>
            <a:r>
              <a:rPr sz="2000" spc="5" dirty="0">
                <a:latin typeface="Times New Roman"/>
                <a:cs typeface="Times New Roman"/>
              </a:rPr>
              <a:t>as</a:t>
            </a:r>
            <a:r>
              <a:rPr sz="2000" spc="215" dirty="0">
                <a:latin typeface="Times New Roman"/>
                <a:cs typeface="Times New Roman"/>
              </a:rPr>
              <a:t> </a:t>
            </a:r>
            <a:r>
              <a:rPr sz="2000" spc="-5" dirty="0">
                <a:latin typeface="Times New Roman"/>
                <a:cs typeface="Times New Roman"/>
              </a:rPr>
              <a:t>cryogenic</a:t>
            </a:r>
            <a:r>
              <a:rPr sz="2000" spc="270" dirty="0">
                <a:latin typeface="Times New Roman"/>
                <a:cs typeface="Times New Roman"/>
              </a:rPr>
              <a:t> </a:t>
            </a:r>
            <a:r>
              <a:rPr sz="2000" spc="-5" dirty="0">
                <a:latin typeface="Times New Roman"/>
                <a:cs typeface="Times New Roman"/>
              </a:rPr>
              <a:t>tanks</a:t>
            </a:r>
            <a:r>
              <a:rPr sz="2000" spc="240" dirty="0">
                <a:latin typeface="Times New Roman"/>
                <a:cs typeface="Times New Roman"/>
              </a:rPr>
              <a:t> </a:t>
            </a:r>
            <a:r>
              <a:rPr sz="2000" spc="-5" dirty="0">
                <a:latin typeface="Times New Roman"/>
                <a:cs typeface="Times New Roman"/>
              </a:rPr>
              <a:t>for</a:t>
            </a:r>
            <a:r>
              <a:rPr sz="2000" spc="245" dirty="0">
                <a:latin typeface="Times New Roman"/>
                <a:cs typeface="Times New Roman"/>
              </a:rPr>
              <a:t> </a:t>
            </a:r>
            <a:r>
              <a:rPr sz="2000" spc="-5" dirty="0">
                <a:latin typeface="Times New Roman"/>
                <a:cs typeface="Times New Roman"/>
              </a:rPr>
              <a:t>space</a:t>
            </a:r>
            <a:r>
              <a:rPr sz="2000" spc="245" dirty="0">
                <a:latin typeface="Times New Roman"/>
                <a:cs typeface="Times New Roman"/>
              </a:rPr>
              <a:t> </a:t>
            </a:r>
            <a:r>
              <a:rPr sz="2000" spc="-10" dirty="0">
                <a:latin typeface="Times New Roman"/>
                <a:cs typeface="Times New Roman"/>
              </a:rPr>
              <a:t>vehicles,</a:t>
            </a:r>
            <a:r>
              <a:rPr sz="2000" spc="270" dirty="0">
                <a:latin typeface="Times New Roman"/>
                <a:cs typeface="Times New Roman"/>
              </a:rPr>
              <a:t> </a:t>
            </a:r>
            <a:r>
              <a:rPr sz="2000" spc="-10" dirty="0">
                <a:latin typeface="Times New Roman"/>
                <a:cs typeface="Times New Roman"/>
              </a:rPr>
              <a:t>wings,</a:t>
            </a:r>
            <a:r>
              <a:rPr sz="2000" spc="260" dirty="0">
                <a:latin typeface="Times New Roman"/>
                <a:cs typeface="Times New Roman"/>
              </a:rPr>
              <a:t> </a:t>
            </a:r>
            <a:r>
              <a:rPr sz="2000" spc="-5" dirty="0">
                <a:latin typeface="Times New Roman"/>
                <a:cs typeface="Times New Roman"/>
              </a:rPr>
              <a:t>aviation</a:t>
            </a:r>
            <a:r>
              <a:rPr sz="2000" spc="250" dirty="0">
                <a:latin typeface="Times New Roman"/>
                <a:cs typeface="Times New Roman"/>
              </a:rPr>
              <a:t> </a:t>
            </a:r>
            <a:r>
              <a:rPr sz="2000" spc="-5" dirty="0">
                <a:latin typeface="Times New Roman"/>
                <a:cs typeface="Times New Roman"/>
              </a:rPr>
              <a:t>fuel</a:t>
            </a:r>
            <a:r>
              <a:rPr sz="2000" spc="260" dirty="0">
                <a:latin typeface="Times New Roman"/>
                <a:cs typeface="Times New Roman"/>
              </a:rPr>
              <a:t> </a:t>
            </a:r>
            <a:r>
              <a:rPr sz="2000" spc="-5" dirty="0">
                <a:latin typeface="Times New Roman"/>
                <a:cs typeface="Times New Roman"/>
              </a:rPr>
              <a:t>tanks,</a:t>
            </a:r>
            <a:r>
              <a:rPr sz="2000" spc="240" dirty="0">
                <a:latin typeface="Times New Roman"/>
                <a:cs typeface="Times New Roman"/>
              </a:rPr>
              <a:t> </a:t>
            </a:r>
            <a:r>
              <a:rPr sz="2000" spc="-5" dirty="0">
                <a:latin typeface="Times New Roman"/>
                <a:cs typeface="Times New Roman"/>
              </a:rPr>
              <a:t>fuselages,</a:t>
            </a:r>
            <a:r>
              <a:rPr sz="2000" spc="245" dirty="0">
                <a:latin typeface="Times New Roman"/>
                <a:cs typeface="Times New Roman"/>
              </a:rPr>
              <a:t> </a:t>
            </a:r>
            <a:r>
              <a:rPr sz="2000" dirty="0">
                <a:latin typeface="Times New Roman"/>
                <a:cs typeface="Times New Roman"/>
              </a:rPr>
              <a:t>and</a:t>
            </a:r>
            <a:r>
              <a:rPr sz="2000" spc="240" dirty="0">
                <a:latin typeface="Times New Roman"/>
                <a:cs typeface="Times New Roman"/>
              </a:rPr>
              <a:t> </a:t>
            </a:r>
            <a:r>
              <a:rPr sz="2000" spc="-5" dirty="0">
                <a:latin typeface="Times New Roman"/>
                <a:cs typeface="Times New Roman"/>
              </a:rPr>
              <a:t>fuel </a:t>
            </a:r>
            <a:r>
              <a:rPr sz="2000" spc="-409" dirty="0">
                <a:latin typeface="Times New Roman"/>
                <a:cs typeface="Times New Roman"/>
              </a:rPr>
              <a:t> </a:t>
            </a:r>
            <a:r>
              <a:rPr sz="2000" dirty="0">
                <a:latin typeface="Times New Roman"/>
                <a:cs typeface="Times New Roman"/>
              </a:rPr>
              <a:t>tanks</a:t>
            </a:r>
            <a:r>
              <a:rPr lang="en-IN" sz="2000" dirty="0">
                <a:latin typeface="Times New Roman"/>
                <a:cs typeface="Times New Roman"/>
              </a:rPr>
              <a:t>.</a:t>
            </a:r>
            <a:endParaRPr sz="2000" dirty="0">
              <a:latin typeface="Times New Roman"/>
              <a:cs typeface="Times New Roman"/>
            </a:endParaRPr>
          </a:p>
        </p:txBody>
      </p:sp>
    </p:spTree>
  </p:cSld>
  <p:clrMapOvr>
    <a:masterClrMapping/>
  </p:clrMapOvr>
</p:sld>
</file>

<file path=ppt/theme/theme1.xml><?xml version="1.0" encoding="utf-8"?>
<a:theme xmlns:a="http://schemas.openxmlformats.org/drawingml/2006/main" name="Wisp">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815</TotalTime>
  <Words>6070</Words>
  <Application>Microsoft Office PowerPoint</Application>
  <PresentationFormat>Widescreen</PresentationFormat>
  <Paragraphs>411</Paragraphs>
  <Slides>41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Arial MT</vt:lpstr>
      <vt:lpstr>Calibri</vt:lpstr>
      <vt:lpstr>Cambria Math</vt:lpstr>
      <vt:lpstr>Century Gothic</vt:lpstr>
      <vt:lpstr>Söhne</vt:lpstr>
      <vt:lpstr>Times New Roman</vt:lpstr>
      <vt:lpstr>Wingdings</vt:lpstr>
      <vt:lpstr>Wingdings 3</vt:lpstr>
      <vt:lpstr>Wisp</vt:lpstr>
      <vt:lpstr>EXPERIMENTAL INVESTIGATION ON  MECHANICAL AND WEAR CHARACTERSTATICS OF AZ91 HYBRID COMPOSITES PRODUCED  THROUGH FRICTION STIR PROCESSING</vt:lpstr>
      <vt:lpstr>CONTENT</vt:lpstr>
      <vt:lpstr>ABSTRACT</vt:lpstr>
      <vt:lpstr>INTRODUCTION</vt:lpstr>
      <vt:lpstr>PowerPoint Presentation</vt:lpstr>
      <vt:lpstr>PowerPoint Presentation</vt:lpstr>
      <vt:lpstr>PowerPoint Presentation</vt:lpstr>
      <vt:lpstr>PowerPoint Presentation</vt:lpstr>
      <vt:lpstr>APPLICATIONS</vt:lpstr>
      <vt:lpstr>PowerPoint Presentation</vt:lpstr>
      <vt:lpstr>LITERATURE REVIEW</vt:lpstr>
      <vt:lpstr>PowerPoint Presentation</vt:lpstr>
      <vt:lpstr>PowerPoint Presentation</vt:lpstr>
      <vt:lpstr>PowerPoint Presentation</vt:lpstr>
      <vt:lpstr>Research Gap</vt:lpstr>
      <vt:lpstr>OBJECTIVES</vt:lpstr>
      <vt:lpstr>METHODOLOGY</vt:lpstr>
      <vt:lpstr>METHODOLOGY</vt:lpstr>
      <vt:lpstr>PowerPoint Presentation</vt:lpstr>
      <vt:lpstr>EXPERIMENTATION SETUP</vt:lpstr>
      <vt:lpstr>Preparation of  Grooves</vt:lpstr>
      <vt:lpstr>PowerPoint Presentation</vt:lpstr>
      <vt:lpstr>Friction Stir Processing </vt:lpstr>
      <vt:lpstr>PowerPoint Presentation</vt:lpstr>
      <vt:lpstr>Process of friction stir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EXPERIMENTAL INVESTIGATION ON  MECHANICAL PROPERTIES OF  MAGNESIUM COMPOSITES PRODUCED  THROUGH FRICTION STIR PROCESSING</dc:title>
  <dc:creator>Sadiq</dc:creator>
  <cp:lastModifiedBy>Shaik Mohammed Sadiq</cp:lastModifiedBy>
  <cp:revision>5</cp:revision>
  <dcterms:created xsi:type="dcterms:W3CDTF">2024-02-26T14:28:21Z</dcterms:created>
  <dcterms:modified xsi:type="dcterms:W3CDTF">2024-04-19T19:25:47Z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2024-01-02T00:00:00Z</vt:filetime>
  </property>
  <property fmtid="{D5CDD505-2E9C-101B-9397-08002B2CF9AE}" pid="3" name="Creator">
    <vt:lpwstr>Microsoft® PowerPoint® 2016</vt:lpwstr>
  </property>
  <property fmtid="{D5CDD505-2E9C-101B-9397-08002B2CF9AE}" pid="4" name="LastSaved">
    <vt:filetime>2024-02-26T00:00:00Z</vt:filetime>
  </property>
</Properties>
</file>